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4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</p:sldIdLst>
  <p:sldSz cy="5143500" cx="9144000"/>
  <p:notesSz cx="6858000" cy="9296400"/>
  <p:embeddedFontLst>
    <p:embeddedFont>
      <p:font typeface="Garamond"/>
      <p:regular r:id="rId33"/>
      <p:bold r:id="rId34"/>
      <p:italic r:id="rId35"/>
      <p:boldItalic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789">
          <p15:clr>
            <a:srgbClr val="A4A3A4"/>
          </p15:clr>
        </p15:guide>
        <p15:guide id="2" orient="horz" pos="2608">
          <p15:clr>
            <a:srgbClr val="A4A3A4"/>
          </p15:clr>
        </p15:guide>
        <p15:guide id="3" orient="horz" pos="3024">
          <p15:clr>
            <a:srgbClr val="A4A3A4"/>
          </p15:clr>
        </p15:guide>
        <p15:guide id="4" orient="horz" pos="1637">
          <p15:clr>
            <a:srgbClr val="A4A3A4"/>
          </p15:clr>
        </p15:guide>
        <p15:guide id="5" orient="horz" pos="215">
          <p15:clr>
            <a:srgbClr val="A4A3A4"/>
          </p15:clr>
        </p15:guide>
        <p15:guide id="6" orient="horz" pos="1103">
          <p15:clr>
            <a:srgbClr val="A4A3A4"/>
          </p15:clr>
        </p15:guide>
        <p15:guide id="7" orient="horz" pos="401">
          <p15:clr>
            <a:srgbClr val="A4A3A4"/>
          </p15:clr>
        </p15:guide>
        <p15:guide id="8" orient="horz" pos="2954">
          <p15:clr>
            <a:srgbClr val="A4A3A4"/>
          </p15:clr>
        </p15:guide>
        <p15:guide id="9" orient="horz" pos="173">
          <p15:clr>
            <a:srgbClr val="A4A3A4"/>
          </p15:clr>
        </p15:guide>
        <p15:guide id="10" pos="168">
          <p15:clr>
            <a:srgbClr val="A4A3A4"/>
          </p15:clr>
        </p15:guide>
        <p15:guide id="11" pos="5590">
          <p15:clr>
            <a:srgbClr val="A4A3A4"/>
          </p15:clr>
        </p15:guide>
        <p15:guide id="12" pos="2880">
          <p15:clr>
            <a:srgbClr val="A4A3A4"/>
          </p15:clr>
        </p15:guide>
        <p15:guide id="13" pos="776">
          <p15:clr>
            <a:srgbClr val="A4A3A4"/>
          </p15:clr>
        </p15:guide>
        <p15:guide id="14" pos="1411">
          <p15:clr>
            <a:srgbClr val="A4A3A4"/>
          </p15:clr>
        </p15:guide>
        <p15:guide id="15" pos="5287">
          <p15:clr>
            <a:srgbClr val="A4A3A4"/>
          </p15:clr>
        </p15:guide>
        <p15:guide id="16" pos="346">
          <p15:clr>
            <a:srgbClr val="A4A3A4"/>
          </p15:clr>
        </p15:guide>
        <p15:guide id="17" pos="4090">
          <p15:clr>
            <a:srgbClr val="A4A3A4"/>
          </p15:clr>
        </p15:guide>
      </p15:sldGuideLst>
    </p:ext>
    <p:ext uri="{2D200454-40CA-4A62-9FC3-DE9A4176ACB9}">
      <p15:notesGuideLst>
        <p15:guide id="1" orient="horz" pos="2592">
          <p15:clr>
            <a:srgbClr val="A4A3A4"/>
          </p15:clr>
        </p15:guide>
        <p15:guide id="2" orient="horz" pos="5542">
          <p15:clr>
            <a:srgbClr val="A4A3A4"/>
          </p15:clr>
        </p15:guide>
        <p15:guide id="3" orient="horz" pos="5777">
          <p15:clr>
            <a:srgbClr val="A4A3A4"/>
          </p15:clr>
        </p15:guide>
        <p15:guide id="4" pos="286">
          <p15:clr>
            <a:srgbClr val="A4A3A4"/>
          </p15:clr>
        </p15:guide>
        <p15:guide id="5" pos="4033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AD2052F-CC69-4D25-9F92-F3E7D4462C15}">
  <a:tblStyle styleId="{9AD2052F-CC69-4D25-9F92-F3E7D4462C1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789" orient="horz"/>
        <p:guide pos="2608" orient="horz"/>
        <p:guide pos="3024" orient="horz"/>
        <p:guide pos="1637" orient="horz"/>
        <p:guide pos="215" orient="horz"/>
        <p:guide pos="1103" orient="horz"/>
        <p:guide pos="401" orient="horz"/>
        <p:guide pos="2954" orient="horz"/>
        <p:guide pos="173" orient="horz"/>
        <p:guide pos="168"/>
        <p:guide pos="5590"/>
        <p:guide pos="2880"/>
        <p:guide pos="776"/>
        <p:guide pos="1411"/>
        <p:guide pos="5287"/>
        <p:guide pos="346"/>
        <p:guide pos="4090"/>
      </p:guideLst>
    </p:cSldViewPr>
  </p:slide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pos="2592" orient="horz"/>
        <p:guide pos="5542" orient="horz"/>
        <p:guide pos="5777" orient="horz"/>
        <p:guide pos="286"/>
        <p:guide pos="4033"/>
      </p:guideLst>
    </p:cSldViewPr>
  </p:notes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font" Target="fonts/Garamond-regular.fntdata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font" Target="fonts/Garamond-italic.fntdata"/><Relationship Id="rId12" Type="http://schemas.openxmlformats.org/officeDocument/2006/relationships/slide" Target="slides/slide6.xml"/><Relationship Id="rId34" Type="http://schemas.openxmlformats.org/officeDocument/2006/relationships/font" Target="fonts/Garamond-bold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36" Type="http://schemas.openxmlformats.org/officeDocument/2006/relationships/font" Target="fonts/Garamond-boldItalic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2.png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412750" y="400050"/>
            <a:ext cx="61976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441268" y="4080297"/>
            <a:ext cx="5961120" cy="4480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marR="0" rtl="0" algn="l">
              <a:spcBef>
                <a:spcPts val="800"/>
              </a:spcBef>
              <a:spcAft>
                <a:spcPts val="0"/>
              </a:spcAft>
              <a:buClr>
                <a:srgbClr val="178CCB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05204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spcBef>
                <a:spcPts val="200"/>
              </a:spcBef>
              <a:spcAft>
                <a:spcPts val="0"/>
              </a:spcAft>
              <a:buClr>
                <a:srgbClr val="178CCB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rgbClr val="05204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5275" lvl="2" marL="1371600" marR="0" rtl="0" algn="l">
              <a:spcBef>
                <a:spcPts val="200"/>
              </a:spcBef>
              <a:spcAft>
                <a:spcPts val="0"/>
              </a:spcAft>
              <a:buClr>
                <a:srgbClr val="178CCB"/>
              </a:buClr>
              <a:buSzPts val="1050"/>
              <a:buFont typeface="Arial"/>
              <a:buChar char="•"/>
              <a:defRPr b="0" i="0" sz="1050" u="none" cap="none" strike="noStrike">
                <a:solidFill>
                  <a:srgbClr val="05204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5275" lvl="3" marL="1828800" marR="0" rtl="0" algn="l">
              <a:spcBef>
                <a:spcPts val="200"/>
              </a:spcBef>
              <a:spcAft>
                <a:spcPts val="0"/>
              </a:spcAft>
              <a:buClr>
                <a:srgbClr val="178CCB"/>
              </a:buClr>
              <a:buSzPts val="1050"/>
              <a:buFont typeface="Arial"/>
              <a:buChar char="•"/>
              <a:defRPr b="0" i="0" sz="1050" u="none" cap="none" strike="noStrike">
                <a:solidFill>
                  <a:srgbClr val="05204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5275" lvl="4" marL="22860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b="0" i="0" sz="105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cxnSp>
        <p:nvCxnSpPr>
          <p:cNvPr id="5" name="Google Shape;5;n"/>
          <p:cNvCxnSpPr/>
          <p:nvPr/>
        </p:nvCxnSpPr>
        <p:spPr>
          <a:xfrm>
            <a:off x="455585" y="8795705"/>
            <a:ext cx="59436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6" name="Google Shape;6;n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802407" y="8866372"/>
            <a:ext cx="599982" cy="291168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n"/>
          <p:cNvSpPr txBox="1"/>
          <p:nvPr>
            <p:ph idx="12" type="sldNum"/>
          </p:nvPr>
        </p:nvSpPr>
        <p:spPr>
          <a:xfrm>
            <a:off x="403350" y="8880855"/>
            <a:ext cx="281232" cy="10531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800" u="none" cap="none" strike="noStrike">
                <a:solidFill>
                  <a:srgbClr val="05204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800" u="none" cap="none" strike="noStrike">
              <a:solidFill>
                <a:srgbClr val="05204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n"/>
          <p:cNvSpPr txBox="1"/>
          <p:nvPr>
            <p:ph idx="11" type="ftr"/>
          </p:nvPr>
        </p:nvSpPr>
        <p:spPr>
          <a:xfrm>
            <a:off x="636536" y="8821324"/>
            <a:ext cx="2971800" cy="1315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9" name="Google Shape;9;n"/>
          <p:cNvSpPr txBox="1"/>
          <p:nvPr>
            <p:ph idx="10" type="dt"/>
          </p:nvPr>
        </p:nvSpPr>
        <p:spPr>
          <a:xfrm>
            <a:off x="3884613" y="3"/>
            <a:ext cx="2971800" cy="4667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2878cfb6ad0_0_170:notes"/>
          <p:cNvSpPr/>
          <p:nvPr>
            <p:ph idx="2" type="sldImg"/>
          </p:nvPr>
        </p:nvSpPr>
        <p:spPr>
          <a:xfrm>
            <a:off x="412750" y="400050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2878cfb6ad0_0_170:notes"/>
          <p:cNvSpPr txBox="1"/>
          <p:nvPr>
            <p:ph idx="1" type="body"/>
          </p:nvPr>
        </p:nvSpPr>
        <p:spPr>
          <a:xfrm>
            <a:off x="441268" y="4080297"/>
            <a:ext cx="5961000" cy="4480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g2878cfb6ad0_0_170:notes"/>
          <p:cNvSpPr txBox="1"/>
          <p:nvPr>
            <p:ph idx="12" type="sldNum"/>
          </p:nvPr>
        </p:nvSpPr>
        <p:spPr>
          <a:xfrm>
            <a:off x="403350" y="8880855"/>
            <a:ext cx="281100" cy="105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31c3a3fab42_4_586:notes"/>
          <p:cNvSpPr/>
          <p:nvPr>
            <p:ph idx="2" type="sldImg"/>
          </p:nvPr>
        </p:nvSpPr>
        <p:spPr>
          <a:xfrm>
            <a:off x="412750" y="400050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31c3a3fab42_4_586:notes"/>
          <p:cNvSpPr txBox="1"/>
          <p:nvPr>
            <p:ph idx="1" type="body"/>
          </p:nvPr>
        </p:nvSpPr>
        <p:spPr>
          <a:xfrm>
            <a:off x="441268" y="4080297"/>
            <a:ext cx="5961000" cy="4480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False positive: When a non mutagenic drug is predicted to be toxic</a:t>
            </a:r>
            <a:endParaRPr/>
          </a:p>
        </p:txBody>
      </p:sp>
      <p:sp>
        <p:nvSpPr>
          <p:cNvPr id="291" name="Google Shape;291;g31c3a3fab42_4_586:notes"/>
          <p:cNvSpPr txBox="1"/>
          <p:nvPr>
            <p:ph idx="12" type="sldNum"/>
          </p:nvPr>
        </p:nvSpPr>
        <p:spPr>
          <a:xfrm>
            <a:off x="403350" y="8880855"/>
            <a:ext cx="281100" cy="105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31ecf45d073_0_27:notes"/>
          <p:cNvSpPr/>
          <p:nvPr>
            <p:ph idx="2" type="sldImg"/>
          </p:nvPr>
        </p:nvSpPr>
        <p:spPr>
          <a:xfrm>
            <a:off x="412750" y="400050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31ecf45d073_0_27:notes"/>
          <p:cNvSpPr txBox="1"/>
          <p:nvPr>
            <p:ph idx="1" type="body"/>
          </p:nvPr>
        </p:nvSpPr>
        <p:spPr>
          <a:xfrm>
            <a:off x="441268" y="4080297"/>
            <a:ext cx="5961000" cy="4480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g31ecf45d073_0_27:notes"/>
          <p:cNvSpPr txBox="1"/>
          <p:nvPr>
            <p:ph idx="12" type="sldNum"/>
          </p:nvPr>
        </p:nvSpPr>
        <p:spPr>
          <a:xfrm>
            <a:off x="403350" y="8880855"/>
            <a:ext cx="281100" cy="105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31b0eee937e_1_44:notes"/>
          <p:cNvSpPr/>
          <p:nvPr>
            <p:ph idx="2" type="sldImg"/>
          </p:nvPr>
        </p:nvSpPr>
        <p:spPr>
          <a:xfrm>
            <a:off x="412750" y="400050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31b0eee937e_1_44:notes"/>
          <p:cNvSpPr txBox="1"/>
          <p:nvPr>
            <p:ph idx="1" type="body"/>
          </p:nvPr>
        </p:nvSpPr>
        <p:spPr>
          <a:xfrm>
            <a:off x="441268" y="4080297"/>
            <a:ext cx="5961000" cy="4480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g31b0eee937e_1_44:notes"/>
          <p:cNvSpPr txBox="1"/>
          <p:nvPr>
            <p:ph idx="12" type="sldNum"/>
          </p:nvPr>
        </p:nvSpPr>
        <p:spPr>
          <a:xfrm>
            <a:off x="403350" y="8880855"/>
            <a:ext cx="281100" cy="105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31c3a3fab42_0_1:notes"/>
          <p:cNvSpPr/>
          <p:nvPr>
            <p:ph idx="2" type="sldImg"/>
          </p:nvPr>
        </p:nvSpPr>
        <p:spPr>
          <a:xfrm>
            <a:off x="412750" y="400050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31c3a3fab42_0_1:notes"/>
          <p:cNvSpPr txBox="1"/>
          <p:nvPr>
            <p:ph idx="1" type="body"/>
          </p:nvPr>
        </p:nvSpPr>
        <p:spPr>
          <a:xfrm>
            <a:off x="441268" y="4080297"/>
            <a:ext cx="5961000" cy="4480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g31c3a3fab42_0_1:notes"/>
          <p:cNvSpPr txBox="1"/>
          <p:nvPr>
            <p:ph idx="12" type="sldNum"/>
          </p:nvPr>
        </p:nvSpPr>
        <p:spPr>
          <a:xfrm>
            <a:off x="403350" y="8880855"/>
            <a:ext cx="281100" cy="105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31c3a3fab42_0_47:notes"/>
          <p:cNvSpPr/>
          <p:nvPr>
            <p:ph idx="2" type="sldImg"/>
          </p:nvPr>
        </p:nvSpPr>
        <p:spPr>
          <a:xfrm>
            <a:off x="412750" y="400050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31c3a3fab42_0_47:notes"/>
          <p:cNvSpPr txBox="1"/>
          <p:nvPr>
            <p:ph idx="1" type="body"/>
          </p:nvPr>
        </p:nvSpPr>
        <p:spPr>
          <a:xfrm>
            <a:off x="441268" y="4080297"/>
            <a:ext cx="5961000" cy="4480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g31c3a3fab42_0_47:notes"/>
          <p:cNvSpPr txBox="1"/>
          <p:nvPr>
            <p:ph idx="12" type="sldNum"/>
          </p:nvPr>
        </p:nvSpPr>
        <p:spPr>
          <a:xfrm>
            <a:off x="403350" y="8880855"/>
            <a:ext cx="281100" cy="105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31c3a3fab42_0_30:notes"/>
          <p:cNvSpPr/>
          <p:nvPr>
            <p:ph idx="2" type="sldImg"/>
          </p:nvPr>
        </p:nvSpPr>
        <p:spPr>
          <a:xfrm>
            <a:off x="412750" y="400050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31c3a3fab42_0_30:notes"/>
          <p:cNvSpPr txBox="1"/>
          <p:nvPr>
            <p:ph idx="1" type="body"/>
          </p:nvPr>
        </p:nvSpPr>
        <p:spPr>
          <a:xfrm>
            <a:off x="441268" y="4080297"/>
            <a:ext cx="5961000" cy="4480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g31c3a3fab42_0_30:notes"/>
          <p:cNvSpPr txBox="1"/>
          <p:nvPr>
            <p:ph idx="12" type="sldNum"/>
          </p:nvPr>
        </p:nvSpPr>
        <p:spPr>
          <a:xfrm>
            <a:off x="403350" y="8880855"/>
            <a:ext cx="281100" cy="105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31ecf45d073_0_70:notes"/>
          <p:cNvSpPr/>
          <p:nvPr>
            <p:ph idx="2" type="sldImg"/>
          </p:nvPr>
        </p:nvSpPr>
        <p:spPr>
          <a:xfrm>
            <a:off x="412750" y="400050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31ecf45d073_0_70:notes"/>
          <p:cNvSpPr txBox="1"/>
          <p:nvPr>
            <p:ph idx="1" type="body"/>
          </p:nvPr>
        </p:nvSpPr>
        <p:spPr>
          <a:xfrm>
            <a:off x="441268" y="4080297"/>
            <a:ext cx="5961000" cy="4480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g31ecf45d073_0_70:notes"/>
          <p:cNvSpPr txBox="1"/>
          <p:nvPr>
            <p:ph idx="12" type="sldNum"/>
          </p:nvPr>
        </p:nvSpPr>
        <p:spPr>
          <a:xfrm>
            <a:off x="403350" y="8880855"/>
            <a:ext cx="281100" cy="105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31b0eee937e_1_64:notes"/>
          <p:cNvSpPr/>
          <p:nvPr>
            <p:ph idx="2" type="sldImg"/>
          </p:nvPr>
        </p:nvSpPr>
        <p:spPr>
          <a:xfrm>
            <a:off x="412750" y="400050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31b0eee937e_1_64:notes"/>
          <p:cNvSpPr txBox="1"/>
          <p:nvPr>
            <p:ph idx="1" type="body"/>
          </p:nvPr>
        </p:nvSpPr>
        <p:spPr>
          <a:xfrm>
            <a:off x="441268" y="4080297"/>
            <a:ext cx="5961000" cy="4480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g31b0eee937e_1_64:notes"/>
          <p:cNvSpPr txBox="1"/>
          <p:nvPr>
            <p:ph idx="12" type="sldNum"/>
          </p:nvPr>
        </p:nvSpPr>
        <p:spPr>
          <a:xfrm>
            <a:off x="403350" y="8880855"/>
            <a:ext cx="281100" cy="105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31ecf45d073_0_78:notes"/>
          <p:cNvSpPr/>
          <p:nvPr>
            <p:ph idx="2" type="sldImg"/>
          </p:nvPr>
        </p:nvSpPr>
        <p:spPr>
          <a:xfrm>
            <a:off x="412750" y="400050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31ecf45d073_0_78:notes"/>
          <p:cNvSpPr txBox="1"/>
          <p:nvPr>
            <p:ph idx="1" type="body"/>
          </p:nvPr>
        </p:nvSpPr>
        <p:spPr>
          <a:xfrm>
            <a:off x="441268" y="4080297"/>
            <a:ext cx="5961000" cy="4480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g31ecf45d073_0_78:notes"/>
          <p:cNvSpPr txBox="1"/>
          <p:nvPr>
            <p:ph idx="12" type="sldNum"/>
          </p:nvPr>
        </p:nvSpPr>
        <p:spPr>
          <a:xfrm>
            <a:off x="403350" y="8880855"/>
            <a:ext cx="281100" cy="105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31ecf45d073_0_86:notes"/>
          <p:cNvSpPr/>
          <p:nvPr>
            <p:ph idx="2" type="sldImg"/>
          </p:nvPr>
        </p:nvSpPr>
        <p:spPr>
          <a:xfrm>
            <a:off x="412750" y="400050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31ecf45d073_0_86:notes"/>
          <p:cNvSpPr txBox="1"/>
          <p:nvPr>
            <p:ph idx="1" type="body"/>
          </p:nvPr>
        </p:nvSpPr>
        <p:spPr>
          <a:xfrm>
            <a:off x="441268" y="4080297"/>
            <a:ext cx="5961000" cy="4480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g31ecf45d073_0_86:notes"/>
          <p:cNvSpPr txBox="1"/>
          <p:nvPr>
            <p:ph idx="12" type="sldNum"/>
          </p:nvPr>
        </p:nvSpPr>
        <p:spPr>
          <a:xfrm>
            <a:off x="403350" y="8880855"/>
            <a:ext cx="281100" cy="105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1b0e5d1fc7_0_0:notes"/>
          <p:cNvSpPr/>
          <p:nvPr>
            <p:ph idx="2" type="sldImg"/>
          </p:nvPr>
        </p:nvSpPr>
        <p:spPr>
          <a:xfrm>
            <a:off x="412750" y="400050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31b0e5d1fc7_0_0:notes"/>
          <p:cNvSpPr txBox="1"/>
          <p:nvPr>
            <p:ph idx="1" type="body"/>
          </p:nvPr>
        </p:nvSpPr>
        <p:spPr>
          <a:xfrm>
            <a:off x="441268" y="4080297"/>
            <a:ext cx="5961000" cy="4480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g31b0e5d1fc7_0_0:notes"/>
          <p:cNvSpPr txBox="1"/>
          <p:nvPr>
            <p:ph idx="12" type="sldNum"/>
          </p:nvPr>
        </p:nvSpPr>
        <p:spPr>
          <a:xfrm>
            <a:off x="403350" y="8880855"/>
            <a:ext cx="281100" cy="105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31ecf45d073_0_94:notes"/>
          <p:cNvSpPr/>
          <p:nvPr>
            <p:ph idx="2" type="sldImg"/>
          </p:nvPr>
        </p:nvSpPr>
        <p:spPr>
          <a:xfrm>
            <a:off x="412750" y="400050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31ecf45d073_0_94:notes"/>
          <p:cNvSpPr txBox="1"/>
          <p:nvPr>
            <p:ph idx="1" type="body"/>
          </p:nvPr>
        </p:nvSpPr>
        <p:spPr>
          <a:xfrm>
            <a:off x="441268" y="4080297"/>
            <a:ext cx="5961000" cy="4480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g31ecf45d073_0_94:notes"/>
          <p:cNvSpPr txBox="1"/>
          <p:nvPr>
            <p:ph idx="12" type="sldNum"/>
          </p:nvPr>
        </p:nvSpPr>
        <p:spPr>
          <a:xfrm>
            <a:off x="403350" y="8880855"/>
            <a:ext cx="281100" cy="105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1b0e5d1fc7_0_40:notes"/>
          <p:cNvSpPr/>
          <p:nvPr>
            <p:ph idx="2" type="sldImg"/>
          </p:nvPr>
        </p:nvSpPr>
        <p:spPr>
          <a:xfrm>
            <a:off x="412750" y="400050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31b0e5d1fc7_0_40:notes"/>
          <p:cNvSpPr txBox="1"/>
          <p:nvPr>
            <p:ph idx="1" type="body"/>
          </p:nvPr>
        </p:nvSpPr>
        <p:spPr>
          <a:xfrm>
            <a:off x="441268" y="4080297"/>
            <a:ext cx="5961000" cy="4480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g31b0e5d1fc7_0_40:notes"/>
          <p:cNvSpPr txBox="1"/>
          <p:nvPr>
            <p:ph idx="12" type="sldNum"/>
          </p:nvPr>
        </p:nvSpPr>
        <p:spPr>
          <a:xfrm>
            <a:off x="403350" y="8880855"/>
            <a:ext cx="281100" cy="105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31b0eee937e_1_21:notes"/>
          <p:cNvSpPr/>
          <p:nvPr>
            <p:ph idx="2" type="sldImg"/>
          </p:nvPr>
        </p:nvSpPr>
        <p:spPr>
          <a:xfrm>
            <a:off x="412750" y="400050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31b0eee937e_1_21:notes"/>
          <p:cNvSpPr txBox="1"/>
          <p:nvPr>
            <p:ph idx="1" type="body"/>
          </p:nvPr>
        </p:nvSpPr>
        <p:spPr>
          <a:xfrm>
            <a:off x="441268" y="4080297"/>
            <a:ext cx="5961000" cy="4480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600"/>
              </a:spcAft>
              <a:buNone/>
            </a:pPr>
            <a:r>
              <a:t/>
            </a:r>
            <a:endParaRPr sz="500"/>
          </a:p>
        </p:txBody>
      </p:sp>
      <p:sp>
        <p:nvSpPr>
          <p:cNvPr id="417" name="Google Shape;417;g31b0eee937e_1_21:notes"/>
          <p:cNvSpPr txBox="1"/>
          <p:nvPr>
            <p:ph idx="12" type="sldNum"/>
          </p:nvPr>
        </p:nvSpPr>
        <p:spPr>
          <a:xfrm>
            <a:off x="403350" y="8880855"/>
            <a:ext cx="281100" cy="105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31b0e5d1fc7_0_64:notes"/>
          <p:cNvSpPr/>
          <p:nvPr>
            <p:ph idx="2" type="sldImg"/>
          </p:nvPr>
        </p:nvSpPr>
        <p:spPr>
          <a:xfrm>
            <a:off x="412750" y="400050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31b0e5d1fc7_0_64:notes"/>
          <p:cNvSpPr txBox="1"/>
          <p:nvPr>
            <p:ph idx="1" type="body"/>
          </p:nvPr>
        </p:nvSpPr>
        <p:spPr>
          <a:xfrm>
            <a:off x="441268" y="4080297"/>
            <a:ext cx="5961000" cy="4480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" name="Google Shape;426;g31b0e5d1fc7_0_64:notes"/>
          <p:cNvSpPr txBox="1"/>
          <p:nvPr>
            <p:ph idx="12" type="sldNum"/>
          </p:nvPr>
        </p:nvSpPr>
        <p:spPr>
          <a:xfrm>
            <a:off x="403350" y="8880855"/>
            <a:ext cx="281100" cy="105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31b0e5d1fc7_0_88:notes"/>
          <p:cNvSpPr/>
          <p:nvPr>
            <p:ph idx="2" type="sldImg"/>
          </p:nvPr>
        </p:nvSpPr>
        <p:spPr>
          <a:xfrm>
            <a:off x="412750" y="400050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31b0e5d1fc7_0_88:notes"/>
          <p:cNvSpPr txBox="1"/>
          <p:nvPr>
            <p:ph idx="1" type="body"/>
          </p:nvPr>
        </p:nvSpPr>
        <p:spPr>
          <a:xfrm>
            <a:off x="441268" y="4080297"/>
            <a:ext cx="5961000" cy="4480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g31b0e5d1fc7_0_88:notes"/>
          <p:cNvSpPr txBox="1"/>
          <p:nvPr>
            <p:ph idx="12" type="sldNum"/>
          </p:nvPr>
        </p:nvSpPr>
        <p:spPr>
          <a:xfrm>
            <a:off x="403350" y="8880855"/>
            <a:ext cx="281100" cy="105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30e8fa8b37c_0_6:notes"/>
          <p:cNvSpPr/>
          <p:nvPr>
            <p:ph idx="2" type="sldImg"/>
          </p:nvPr>
        </p:nvSpPr>
        <p:spPr>
          <a:xfrm>
            <a:off x="412750" y="400050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30e8fa8b37c_0_6:notes"/>
          <p:cNvSpPr txBox="1"/>
          <p:nvPr>
            <p:ph idx="1" type="body"/>
          </p:nvPr>
        </p:nvSpPr>
        <p:spPr>
          <a:xfrm>
            <a:off x="441268" y="4080297"/>
            <a:ext cx="5961000" cy="4480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" name="Google Shape;453;g30e8fa8b37c_0_6:notes"/>
          <p:cNvSpPr txBox="1"/>
          <p:nvPr>
            <p:ph idx="12" type="sldNum"/>
          </p:nvPr>
        </p:nvSpPr>
        <p:spPr>
          <a:xfrm>
            <a:off x="403350" y="8880855"/>
            <a:ext cx="281100" cy="105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31b0e5d1fc7_0_80:notes"/>
          <p:cNvSpPr/>
          <p:nvPr>
            <p:ph idx="2" type="sldImg"/>
          </p:nvPr>
        </p:nvSpPr>
        <p:spPr>
          <a:xfrm>
            <a:off x="412750" y="400050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31b0e5d1fc7_0_80:notes"/>
          <p:cNvSpPr txBox="1"/>
          <p:nvPr>
            <p:ph idx="1" type="body"/>
          </p:nvPr>
        </p:nvSpPr>
        <p:spPr>
          <a:xfrm>
            <a:off x="441268" y="4080297"/>
            <a:ext cx="5961000" cy="4480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1" name="Google Shape;461;g31b0e5d1fc7_0_80:notes"/>
          <p:cNvSpPr txBox="1"/>
          <p:nvPr>
            <p:ph idx="12" type="sldNum"/>
          </p:nvPr>
        </p:nvSpPr>
        <p:spPr>
          <a:xfrm>
            <a:off x="403350" y="8880855"/>
            <a:ext cx="281100" cy="105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31ecf45d073_0_102:notes"/>
          <p:cNvSpPr/>
          <p:nvPr>
            <p:ph idx="2" type="sldImg"/>
          </p:nvPr>
        </p:nvSpPr>
        <p:spPr>
          <a:xfrm>
            <a:off x="412750" y="400050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31ecf45d073_0_102:notes"/>
          <p:cNvSpPr txBox="1"/>
          <p:nvPr>
            <p:ph idx="1" type="body"/>
          </p:nvPr>
        </p:nvSpPr>
        <p:spPr>
          <a:xfrm>
            <a:off x="441268" y="4080297"/>
            <a:ext cx="5961000" cy="4480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g31ecf45d073_0_102:notes"/>
          <p:cNvSpPr txBox="1"/>
          <p:nvPr>
            <p:ph idx="12" type="sldNum"/>
          </p:nvPr>
        </p:nvSpPr>
        <p:spPr>
          <a:xfrm>
            <a:off x="403350" y="8880855"/>
            <a:ext cx="281100" cy="105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1b0e5d1fc7_0_8:notes"/>
          <p:cNvSpPr/>
          <p:nvPr>
            <p:ph idx="2" type="sldImg"/>
          </p:nvPr>
        </p:nvSpPr>
        <p:spPr>
          <a:xfrm>
            <a:off x="412750" y="400050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31b0e5d1fc7_0_8:notes"/>
          <p:cNvSpPr txBox="1"/>
          <p:nvPr>
            <p:ph idx="1" type="body"/>
          </p:nvPr>
        </p:nvSpPr>
        <p:spPr>
          <a:xfrm>
            <a:off x="441268" y="4080297"/>
            <a:ext cx="5961000" cy="4480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g31b0e5d1fc7_0_8:notes"/>
          <p:cNvSpPr txBox="1"/>
          <p:nvPr>
            <p:ph idx="12" type="sldNum"/>
          </p:nvPr>
        </p:nvSpPr>
        <p:spPr>
          <a:xfrm>
            <a:off x="403350" y="8880855"/>
            <a:ext cx="281100" cy="105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1b0e5d1fc7_0_16:notes"/>
          <p:cNvSpPr/>
          <p:nvPr>
            <p:ph idx="2" type="sldImg"/>
          </p:nvPr>
        </p:nvSpPr>
        <p:spPr>
          <a:xfrm>
            <a:off x="412750" y="400050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1b0e5d1fc7_0_16:notes"/>
          <p:cNvSpPr txBox="1"/>
          <p:nvPr>
            <p:ph idx="1" type="body"/>
          </p:nvPr>
        </p:nvSpPr>
        <p:spPr>
          <a:xfrm>
            <a:off x="441268" y="4080297"/>
            <a:ext cx="5961000" cy="4480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g31b0e5d1fc7_0_16:notes"/>
          <p:cNvSpPr txBox="1"/>
          <p:nvPr>
            <p:ph idx="12" type="sldNum"/>
          </p:nvPr>
        </p:nvSpPr>
        <p:spPr>
          <a:xfrm>
            <a:off x="403350" y="8880855"/>
            <a:ext cx="281100" cy="105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31b0eee937e_1_35:notes"/>
          <p:cNvSpPr/>
          <p:nvPr>
            <p:ph idx="2" type="sldImg"/>
          </p:nvPr>
        </p:nvSpPr>
        <p:spPr>
          <a:xfrm>
            <a:off x="412750" y="400050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31b0eee937e_1_35:notes"/>
          <p:cNvSpPr txBox="1"/>
          <p:nvPr>
            <p:ph idx="1" type="body"/>
          </p:nvPr>
        </p:nvSpPr>
        <p:spPr>
          <a:xfrm>
            <a:off x="441268" y="4080297"/>
            <a:ext cx="5961000" cy="4480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g31b0eee937e_1_35:notes"/>
          <p:cNvSpPr txBox="1"/>
          <p:nvPr>
            <p:ph idx="12" type="sldNum"/>
          </p:nvPr>
        </p:nvSpPr>
        <p:spPr>
          <a:xfrm>
            <a:off x="403350" y="8880855"/>
            <a:ext cx="281100" cy="105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31b0e5d1fc7_0_32:notes"/>
          <p:cNvSpPr/>
          <p:nvPr>
            <p:ph idx="2" type="sldImg"/>
          </p:nvPr>
        </p:nvSpPr>
        <p:spPr>
          <a:xfrm>
            <a:off x="412750" y="400050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31b0e5d1fc7_0_32:notes"/>
          <p:cNvSpPr txBox="1"/>
          <p:nvPr>
            <p:ph idx="1" type="body"/>
          </p:nvPr>
        </p:nvSpPr>
        <p:spPr>
          <a:xfrm>
            <a:off x="441268" y="4080297"/>
            <a:ext cx="5961000" cy="4480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g31b0e5d1fc7_0_32:notes"/>
          <p:cNvSpPr txBox="1"/>
          <p:nvPr>
            <p:ph idx="12" type="sldNum"/>
          </p:nvPr>
        </p:nvSpPr>
        <p:spPr>
          <a:xfrm>
            <a:off x="403350" y="8880855"/>
            <a:ext cx="281100" cy="105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31ecf45d073_0_8:notes"/>
          <p:cNvSpPr/>
          <p:nvPr>
            <p:ph idx="2" type="sldImg"/>
          </p:nvPr>
        </p:nvSpPr>
        <p:spPr>
          <a:xfrm>
            <a:off x="412750" y="400050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31ecf45d073_0_8:notes"/>
          <p:cNvSpPr txBox="1"/>
          <p:nvPr>
            <p:ph idx="1" type="body"/>
          </p:nvPr>
        </p:nvSpPr>
        <p:spPr>
          <a:xfrm>
            <a:off x="441268" y="4080297"/>
            <a:ext cx="5961000" cy="4480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g31ecf45d073_0_8:notes"/>
          <p:cNvSpPr txBox="1"/>
          <p:nvPr>
            <p:ph idx="12" type="sldNum"/>
          </p:nvPr>
        </p:nvSpPr>
        <p:spPr>
          <a:xfrm>
            <a:off x="403350" y="8880855"/>
            <a:ext cx="281100" cy="105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31ecf45d073_0_16:notes"/>
          <p:cNvSpPr/>
          <p:nvPr>
            <p:ph idx="2" type="sldImg"/>
          </p:nvPr>
        </p:nvSpPr>
        <p:spPr>
          <a:xfrm>
            <a:off x="412750" y="400050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31ecf45d073_0_16:notes"/>
          <p:cNvSpPr txBox="1"/>
          <p:nvPr>
            <p:ph idx="1" type="body"/>
          </p:nvPr>
        </p:nvSpPr>
        <p:spPr>
          <a:xfrm>
            <a:off x="441268" y="4080297"/>
            <a:ext cx="5961000" cy="4480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g31ecf45d073_0_16:notes"/>
          <p:cNvSpPr txBox="1"/>
          <p:nvPr>
            <p:ph idx="12" type="sldNum"/>
          </p:nvPr>
        </p:nvSpPr>
        <p:spPr>
          <a:xfrm>
            <a:off x="403350" y="8880855"/>
            <a:ext cx="281100" cy="105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6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Relationship Id="rId3" Type="http://schemas.openxmlformats.org/officeDocument/2006/relationships/image" Target="../media/image6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jpg"/><Relationship Id="rId3" Type="http://schemas.openxmlformats.org/officeDocument/2006/relationships/image" Target="../media/image6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g"/><Relationship Id="rId3" Type="http://schemas.openxmlformats.org/officeDocument/2006/relationships/image" Target="../media/image7.jpg"/><Relationship Id="rId4" Type="http://schemas.openxmlformats.org/officeDocument/2006/relationships/image" Target="../media/image8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jpg"/><Relationship Id="rId3" Type="http://schemas.openxmlformats.org/officeDocument/2006/relationships/image" Target="../media/image9.jpg"/><Relationship Id="rId4" Type="http://schemas.openxmlformats.org/officeDocument/2006/relationships/image" Target="../media/image8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jpg"/><Relationship Id="rId3" Type="http://schemas.openxmlformats.org/officeDocument/2006/relationships/image" Target="../media/image9.jpg"/><Relationship Id="rId4" Type="http://schemas.openxmlformats.org/officeDocument/2006/relationships/image" Target="../media/image8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Relationship Id="rId3" Type="http://schemas.openxmlformats.org/officeDocument/2006/relationships/image" Target="../media/image6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Relationship Id="rId3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– NavyBlue1">
  <p:cSld name="Cover – NavyBlue1">
    <p:bg>
      <p:bgPr>
        <a:solidFill>
          <a:schemeClr val="lt1"/>
        </a:solid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2"/>
          <p:cNvSpPr/>
          <p:nvPr/>
        </p:nvSpPr>
        <p:spPr>
          <a:xfrm>
            <a:off x="8267700" y="0"/>
            <a:ext cx="876300" cy="25082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600" u="none" cap="none" strike="noStrike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pic>
        <p:nvPicPr>
          <p:cNvPr id="20" name="Google Shape;20;p2"/>
          <p:cNvPicPr preferRelativeResize="0"/>
          <p:nvPr/>
        </p:nvPicPr>
        <p:blipFill rotWithShape="1">
          <a:blip r:embed="rId2">
            <a:alphaModFix/>
          </a:blip>
          <a:srcRect b="2514" l="0" r="0" t="0"/>
          <a:stretch/>
        </p:blipFill>
        <p:spPr>
          <a:xfrm>
            <a:off x="236861" y="247650"/>
            <a:ext cx="8907139" cy="4895850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2"/>
          <p:cNvSpPr/>
          <p:nvPr/>
        </p:nvSpPr>
        <p:spPr>
          <a:xfrm>
            <a:off x="502920" y="0"/>
            <a:ext cx="5666935" cy="4304714"/>
          </a:xfrm>
          <a:prstGeom prst="rect">
            <a:avLst/>
          </a:prstGeom>
          <a:solidFill>
            <a:srgbClr val="0520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600" u="none" cap="none" strike="noStrike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22" name="Google Shape;22;p2"/>
          <p:cNvSpPr txBox="1"/>
          <p:nvPr>
            <p:ph type="title"/>
          </p:nvPr>
        </p:nvSpPr>
        <p:spPr>
          <a:xfrm>
            <a:off x="784273" y="1127896"/>
            <a:ext cx="4976447" cy="131196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Garamond"/>
              <a:buNone/>
              <a:defRPr b="0" i="0" sz="3600" u="none" cap="none" strike="noStrike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3" name="Google Shape;23;p2"/>
          <p:cNvSpPr txBox="1"/>
          <p:nvPr>
            <p:ph idx="1" type="body"/>
          </p:nvPr>
        </p:nvSpPr>
        <p:spPr>
          <a:xfrm>
            <a:off x="787890" y="2526000"/>
            <a:ext cx="4972830" cy="508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"/>
              <a:buNone/>
              <a:defRPr i="0" sz="1600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 i="1"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i="1"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i="1"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i="1"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2"/>
          <p:cNvSpPr txBox="1"/>
          <p:nvPr>
            <p:ph idx="2" type="body"/>
          </p:nvPr>
        </p:nvSpPr>
        <p:spPr>
          <a:xfrm>
            <a:off x="784274" y="3355288"/>
            <a:ext cx="4191461" cy="42671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"/>
              <a:buNone/>
              <a:defRPr i="0" sz="1600"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  <a:defRPr sz="1800">
                <a:latin typeface="Arial"/>
                <a:ea typeface="Arial"/>
                <a:cs typeface="Arial"/>
                <a:sym typeface="Arial"/>
              </a:defRPr>
            </a:lvl2pPr>
            <a:lvl3pPr indent="-320039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▪"/>
              <a:defRPr sz="1800"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-"/>
              <a:defRPr sz="1800">
                <a:latin typeface="Arial"/>
                <a:ea typeface="Arial"/>
                <a:cs typeface="Arial"/>
                <a:sym typeface="Arial"/>
              </a:defRPr>
            </a:lvl4pPr>
            <a:lvl5pPr indent="-320039" lvl="4" marL="2286000" algn="l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▪"/>
              <a:defRPr sz="1800"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25" name="Google Shape;25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1083" y="241902"/>
            <a:ext cx="1728216" cy="4636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  <p:extLst>
    <p:ext uri="{DCECCB84-F9BA-43D5-87BE-67443E8EF086}">
      <p15:sldGuideLst>
        <p15:guide id="1" orient="horz" pos="156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– Teal1">
  <p:cSld name="Cover – Teal1">
    <p:bg>
      <p:bgPr>
        <a:solidFill>
          <a:schemeClr val="lt1"/>
        </a:solid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1"/>
          <p:cNvSpPr/>
          <p:nvPr/>
        </p:nvSpPr>
        <p:spPr>
          <a:xfrm>
            <a:off x="8267700" y="0"/>
            <a:ext cx="876300" cy="24765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pic>
        <p:nvPicPr>
          <p:cNvPr id="81" name="Google Shape;81;p11"/>
          <p:cNvPicPr preferRelativeResize="0"/>
          <p:nvPr/>
        </p:nvPicPr>
        <p:blipFill rotWithShape="1">
          <a:blip r:embed="rId2">
            <a:alphaModFix/>
          </a:blip>
          <a:srcRect b="-1" l="0" r="0" t="0"/>
          <a:stretch/>
        </p:blipFill>
        <p:spPr>
          <a:xfrm>
            <a:off x="250520" y="244258"/>
            <a:ext cx="8893479" cy="4899242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1"/>
          <p:cNvSpPr/>
          <p:nvPr/>
        </p:nvSpPr>
        <p:spPr>
          <a:xfrm>
            <a:off x="502920" y="0"/>
            <a:ext cx="5666935" cy="43047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83" name="Google Shape;83;p11"/>
          <p:cNvSpPr txBox="1"/>
          <p:nvPr>
            <p:ph idx="10" type="dt"/>
          </p:nvPr>
        </p:nvSpPr>
        <p:spPr>
          <a:xfrm>
            <a:off x="785881" y="3869450"/>
            <a:ext cx="1925338" cy="17895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i="0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4" name="Google Shape;84;p11"/>
          <p:cNvSpPr txBox="1"/>
          <p:nvPr>
            <p:ph type="title"/>
          </p:nvPr>
        </p:nvSpPr>
        <p:spPr>
          <a:xfrm>
            <a:off x="784273" y="1127896"/>
            <a:ext cx="4976447" cy="131196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Garamond"/>
              <a:buNone/>
              <a:defRPr b="0" i="0" sz="3600" u="none" cap="none" strike="noStrike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5" name="Google Shape;85;p11"/>
          <p:cNvSpPr txBox="1"/>
          <p:nvPr>
            <p:ph idx="1" type="body"/>
          </p:nvPr>
        </p:nvSpPr>
        <p:spPr>
          <a:xfrm>
            <a:off x="787890" y="2526000"/>
            <a:ext cx="4972830" cy="508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"/>
              <a:buNone/>
              <a:defRPr i="0" sz="1600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 i="1"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i="1"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i="1"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i="1"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6" name="Google Shape;86;p11"/>
          <p:cNvSpPr txBox="1"/>
          <p:nvPr>
            <p:ph idx="2" type="body"/>
          </p:nvPr>
        </p:nvSpPr>
        <p:spPr>
          <a:xfrm>
            <a:off x="784274" y="3355288"/>
            <a:ext cx="4191461" cy="42671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"/>
              <a:buNone/>
              <a:defRPr i="0" sz="1600"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  <a:defRPr sz="1800">
                <a:latin typeface="Arial"/>
                <a:ea typeface="Arial"/>
                <a:cs typeface="Arial"/>
                <a:sym typeface="Arial"/>
              </a:defRPr>
            </a:lvl2pPr>
            <a:lvl3pPr indent="-320039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▪"/>
              <a:defRPr sz="1800"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-"/>
              <a:defRPr sz="1800">
                <a:latin typeface="Arial"/>
                <a:ea typeface="Arial"/>
                <a:cs typeface="Arial"/>
                <a:sym typeface="Arial"/>
              </a:defRPr>
            </a:lvl4pPr>
            <a:lvl5pPr indent="-320039" lvl="4" marL="2286000" algn="l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▪"/>
              <a:defRPr sz="1800"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87" name="Google Shape;87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1083" y="241902"/>
            <a:ext cx="1728216" cy="4636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– Blue2">
  <p:cSld name="Cover – Blue2">
    <p:bg>
      <p:bgPr>
        <a:solidFill>
          <a:schemeClr val="lt1"/>
        </a:solid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2"/>
          <p:cNvSpPr/>
          <p:nvPr/>
        </p:nvSpPr>
        <p:spPr>
          <a:xfrm>
            <a:off x="8267700" y="0"/>
            <a:ext cx="876300" cy="24765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pic>
        <p:nvPicPr>
          <p:cNvPr id="90" name="Google Shape;90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41903" y="241902"/>
            <a:ext cx="8908063" cy="4901598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2"/>
          <p:cNvSpPr/>
          <p:nvPr/>
        </p:nvSpPr>
        <p:spPr>
          <a:xfrm>
            <a:off x="502920" y="0"/>
            <a:ext cx="5666935" cy="43047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92" name="Google Shape;92;p12"/>
          <p:cNvSpPr txBox="1"/>
          <p:nvPr>
            <p:ph idx="10" type="dt"/>
          </p:nvPr>
        </p:nvSpPr>
        <p:spPr>
          <a:xfrm>
            <a:off x="785881" y="3869450"/>
            <a:ext cx="1925338" cy="17895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i="0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" name="Google Shape;93;p12"/>
          <p:cNvSpPr txBox="1"/>
          <p:nvPr>
            <p:ph type="title"/>
          </p:nvPr>
        </p:nvSpPr>
        <p:spPr>
          <a:xfrm>
            <a:off x="784273" y="1127896"/>
            <a:ext cx="4976447" cy="131196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Garamond"/>
              <a:buNone/>
              <a:defRPr b="0" i="0" sz="3600" u="none" cap="none" strike="noStrike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94" name="Google Shape;94;p12"/>
          <p:cNvSpPr txBox="1"/>
          <p:nvPr>
            <p:ph idx="1" type="body"/>
          </p:nvPr>
        </p:nvSpPr>
        <p:spPr>
          <a:xfrm>
            <a:off x="787890" y="2526000"/>
            <a:ext cx="4972830" cy="508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"/>
              <a:buNone/>
              <a:defRPr i="0" sz="1600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 i="1"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i="1"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i="1"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i="1"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5" name="Google Shape;95;p12"/>
          <p:cNvSpPr txBox="1"/>
          <p:nvPr>
            <p:ph idx="2" type="body"/>
          </p:nvPr>
        </p:nvSpPr>
        <p:spPr>
          <a:xfrm>
            <a:off x="784274" y="3355288"/>
            <a:ext cx="4191461" cy="42671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"/>
              <a:buNone/>
              <a:defRPr i="0" sz="1600"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  <a:defRPr sz="1800">
                <a:latin typeface="Arial"/>
                <a:ea typeface="Arial"/>
                <a:cs typeface="Arial"/>
                <a:sym typeface="Arial"/>
              </a:defRPr>
            </a:lvl2pPr>
            <a:lvl3pPr indent="-320039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▪"/>
              <a:defRPr sz="1800"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-"/>
              <a:defRPr sz="1800">
                <a:latin typeface="Arial"/>
                <a:ea typeface="Arial"/>
                <a:cs typeface="Arial"/>
                <a:sym typeface="Arial"/>
              </a:defRPr>
            </a:lvl4pPr>
            <a:lvl5pPr indent="-320039" lvl="4" marL="2286000" algn="l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▪"/>
              <a:defRPr sz="1800"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96" name="Google Shape;96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1083" y="241902"/>
            <a:ext cx="1728216" cy="4636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– Navy">
  <p:cSld name="Cover – Navy">
    <p:bg>
      <p:bgPr>
        <a:solidFill>
          <a:schemeClr val="dk2"/>
        </a:solid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3"/>
          <p:cNvSpPr/>
          <p:nvPr/>
        </p:nvSpPr>
        <p:spPr>
          <a:xfrm>
            <a:off x="159026" y="4323522"/>
            <a:ext cx="8984974" cy="819978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99" name="Google Shape;99;p13"/>
          <p:cNvSpPr txBox="1"/>
          <p:nvPr>
            <p:ph type="title"/>
          </p:nvPr>
        </p:nvSpPr>
        <p:spPr>
          <a:xfrm>
            <a:off x="299199" y="1878496"/>
            <a:ext cx="6141359" cy="131196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Garamond"/>
              <a:buNone/>
              <a:defRPr b="0" i="0" sz="3600" u="none" cap="none" strike="noStrike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00" name="Google Shape;100;p13"/>
          <p:cNvSpPr txBox="1"/>
          <p:nvPr>
            <p:ph idx="10" type="dt"/>
          </p:nvPr>
        </p:nvSpPr>
        <p:spPr>
          <a:xfrm>
            <a:off x="319200" y="4616418"/>
            <a:ext cx="1925338" cy="17895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i="0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3"/>
          <p:cNvSpPr txBox="1"/>
          <p:nvPr>
            <p:ph idx="1" type="body"/>
          </p:nvPr>
        </p:nvSpPr>
        <p:spPr>
          <a:xfrm>
            <a:off x="302816" y="3185160"/>
            <a:ext cx="6147682" cy="508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"/>
              <a:buNone/>
              <a:defRPr i="0" sz="1600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 i="1"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i="1"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i="1"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i="1"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2" name="Google Shape;102;p13"/>
          <p:cNvSpPr txBox="1"/>
          <p:nvPr>
            <p:ph idx="2" type="body"/>
          </p:nvPr>
        </p:nvSpPr>
        <p:spPr>
          <a:xfrm>
            <a:off x="317593" y="4102256"/>
            <a:ext cx="4191461" cy="42671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"/>
              <a:buNone/>
              <a:defRPr i="0" sz="1600"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  <a:defRPr sz="1800">
                <a:latin typeface="Arial"/>
                <a:ea typeface="Arial"/>
                <a:cs typeface="Arial"/>
                <a:sym typeface="Arial"/>
              </a:defRPr>
            </a:lvl2pPr>
            <a:lvl3pPr indent="-320039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▪"/>
              <a:defRPr sz="1800"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-"/>
              <a:defRPr sz="1800">
                <a:latin typeface="Arial"/>
                <a:ea typeface="Arial"/>
                <a:cs typeface="Arial"/>
                <a:sym typeface="Arial"/>
              </a:defRPr>
            </a:lvl4pPr>
            <a:lvl5pPr indent="-320039" lvl="4" marL="2286000" algn="l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▪"/>
              <a:defRPr sz="1800"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103" name="Google Shape;103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19100" y="476627"/>
            <a:ext cx="2075688" cy="5568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 Slide-Navy">
  <p:cSld name="Bullet Slide-Navy">
    <p:bg>
      <p:bgPr>
        <a:solidFill>
          <a:schemeClr val="dk2"/>
        </a:solidFill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4"/>
          <p:cNvSpPr txBox="1"/>
          <p:nvPr>
            <p:ph idx="11" type="ftr"/>
          </p:nvPr>
        </p:nvSpPr>
        <p:spPr>
          <a:xfrm>
            <a:off x="548150" y="4852596"/>
            <a:ext cx="4310907" cy="10348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14"/>
          <p:cNvSpPr txBox="1"/>
          <p:nvPr>
            <p:ph idx="12" type="sldNum"/>
          </p:nvPr>
        </p:nvSpPr>
        <p:spPr>
          <a:xfrm>
            <a:off x="272105" y="4840128"/>
            <a:ext cx="246061" cy="1164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7" name="Google Shape;107;p14"/>
          <p:cNvSpPr txBox="1"/>
          <p:nvPr>
            <p:ph type="title"/>
          </p:nvPr>
        </p:nvSpPr>
        <p:spPr>
          <a:xfrm>
            <a:off x="453585" y="318750"/>
            <a:ext cx="7750615" cy="4585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Garamond"/>
              <a:buNone/>
              <a:defRPr b="0" i="0" sz="3600" u="none" cap="none" strike="noStrike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08" name="Google Shape;108;p14"/>
          <p:cNvSpPr txBox="1"/>
          <p:nvPr>
            <p:ph idx="1" type="body"/>
          </p:nvPr>
        </p:nvSpPr>
        <p:spPr>
          <a:xfrm>
            <a:off x="457202" y="695740"/>
            <a:ext cx="7746998" cy="3578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None/>
              <a:defRPr i="0" sz="18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 i="1"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i="1"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i="1"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i="1"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9" name="Google Shape;109;p14"/>
          <p:cNvSpPr txBox="1"/>
          <p:nvPr>
            <p:ph idx="2" type="body"/>
          </p:nvPr>
        </p:nvSpPr>
        <p:spPr>
          <a:xfrm>
            <a:off x="459683" y="1401416"/>
            <a:ext cx="8137665" cy="29320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1pPr>
            <a:lvl2pPr indent="-355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00"/>
              <a:buChar char="-"/>
              <a:defRPr/>
            </a:lvl2pPr>
            <a:lvl3pPr indent="-320039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▪"/>
              <a:defRPr/>
            </a:lvl3pPr>
            <a:lvl4pPr indent="-3302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1600"/>
              <a:buChar char="-"/>
              <a:defRPr/>
            </a:lvl4pPr>
            <a:lvl5pPr indent="-320039" lvl="4" marL="2286000" algn="l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▪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transition>
    <p:fade/>
  </p:transition>
  <p:extLst>
    <p:ext uri="{DCECCB84-F9BA-43D5-87BE-67443E8EF086}">
      <p15:sldGuideLst>
        <p15:guide id="1" pos="517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 – Navy">
  <p:cSld name="Blank Slide – Navy">
    <p:bg>
      <p:bgPr>
        <a:solidFill>
          <a:schemeClr val="dk2"/>
        </a:solid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5"/>
          <p:cNvSpPr txBox="1"/>
          <p:nvPr>
            <p:ph idx="11" type="ftr"/>
          </p:nvPr>
        </p:nvSpPr>
        <p:spPr>
          <a:xfrm>
            <a:off x="548150" y="4852596"/>
            <a:ext cx="4310907" cy="10348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15"/>
          <p:cNvSpPr txBox="1"/>
          <p:nvPr>
            <p:ph idx="12" type="sldNum"/>
          </p:nvPr>
        </p:nvSpPr>
        <p:spPr>
          <a:xfrm>
            <a:off x="272105" y="4840128"/>
            <a:ext cx="246061" cy="1164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hart Slide – Navy">
  <p:cSld name="Chart Slide – Navy">
    <p:bg>
      <p:bgPr>
        <a:solidFill>
          <a:schemeClr val="dk2"/>
        </a:solid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6"/>
          <p:cNvSpPr txBox="1"/>
          <p:nvPr>
            <p:ph idx="11" type="ftr"/>
          </p:nvPr>
        </p:nvSpPr>
        <p:spPr>
          <a:xfrm>
            <a:off x="548150" y="4852596"/>
            <a:ext cx="4310907" cy="10348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" name="Google Shape;115;p16"/>
          <p:cNvSpPr txBox="1"/>
          <p:nvPr>
            <p:ph idx="12" type="sldNum"/>
          </p:nvPr>
        </p:nvSpPr>
        <p:spPr>
          <a:xfrm>
            <a:off x="272105" y="4840128"/>
            <a:ext cx="246061" cy="1164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6" name="Google Shape;116;p16"/>
          <p:cNvSpPr/>
          <p:nvPr>
            <p:ph idx="2" type="chart"/>
          </p:nvPr>
        </p:nvSpPr>
        <p:spPr>
          <a:xfrm>
            <a:off x="268357" y="352445"/>
            <a:ext cx="8587407" cy="39728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60"/>
              <a:buFont typeface="Noto Sans Symbols"/>
              <a:buNone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B6A70"/>
              </a:buClr>
              <a:buSzPts val="2000"/>
              <a:buFont typeface="Arial"/>
              <a:buChar char="-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▪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B6A70"/>
              </a:buClr>
              <a:buSzPts val="1600"/>
              <a:buFont typeface="Arial"/>
              <a:buChar char="-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Clr>
                <a:srgbClr val="18A3AC"/>
              </a:buClr>
              <a:buSzPts val="16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 Slide – Navy">
  <p:cSld name="Two Column Slide – Navy">
    <p:bg>
      <p:bgPr>
        <a:solidFill>
          <a:schemeClr val="dk2"/>
        </a:solid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7"/>
          <p:cNvSpPr txBox="1"/>
          <p:nvPr>
            <p:ph idx="11" type="ftr"/>
          </p:nvPr>
        </p:nvSpPr>
        <p:spPr>
          <a:xfrm>
            <a:off x="548150" y="4852596"/>
            <a:ext cx="4310907" cy="10348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" name="Google Shape;119;p17"/>
          <p:cNvSpPr txBox="1"/>
          <p:nvPr>
            <p:ph idx="12" type="sldNum"/>
          </p:nvPr>
        </p:nvSpPr>
        <p:spPr>
          <a:xfrm>
            <a:off x="272105" y="4840128"/>
            <a:ext cx="246061" cy="1164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0" name="Google Shape;120;p17"/>
          <p:cNvSpPr txBox="1"/>
          <p:nvPr>
            <p:ph idx="1" type="body"/>
          </p:nvPr>
        </p:nvSpPr>
        <p:spPr>
          <a:xfrm>
            <a:off x="456925" y="1420743"/>
            <a:ext cx="3826840" cy="28530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1pPr>
            <a:lvl2pPr indent="-355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00"/>
              <a:buChar char="-"/>
              <a:defRPr/>
            </a:lvl2pPr>
            <a:lvl3pPr indent="-320039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▪"/>
              <a:defRPr/>
            </a:lvl3pPr>
            <a:lvl4pPr indent="-3302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1600"/>
              <a:buChar char="-"/>
              <a:defRPr/>
            </a:lvl4pPr>
            <a:lvl5pPr indent="-320039" lvl="4" marL="2286000" algn="l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▪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1" name="Google Shape;121;p17"/>
          <p:cNvSpPr txBox="1"/>
          <p:nvPr>
            <p:ph idx="2" type="body"/>
          </p:nvPr>
        </p:nvSpPr>
        <p:spPr>
          <a:xfrm>
            <a:off x="4790386" y="1420743"/>
            <a:ext cx="3826840" cy="28530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1pPr>
            <a:lvl2pPr indent="-355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00"/>
              <a:buChar char="-"/>
              <a:defRPr/>
            </a:lvl2pPr>
            <a:lvl3pPr indent="-320039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▪"/>
              <a:defRPr/>
            </a:lvl3pPr>
            <a:lvl4pPr indent="-3302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1600"/>
              <a:buChar char="-"/>
              <a:defRPr/>
            </a:lvl4pPr>
            <a:lvl5pPr indent="-320039" lvl="4" marL="2286000" algn="l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▪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2" name="Google Shape;122;p17"/>
          <p:cNvSpPr txBox="1"/>
          <p:nvPr>
            <p:ph type="title"/>
          </p:nvPr>
        </p:nvSpPr>
        <p:spPr>
          <a:xfrm>
            <a:off x="453585" y="318750"/>
            <a:ext cx="7750615" cy="4585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Garamond"/>
              <a:buNone/>
              <a:defRPr b="0" i="0" sz="3600" u="none" cap="none" strike="noStrike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23" name="Google Shape;123;p17"/>
          <p:cNvSpPr txBox="1"/>
          <p:nvPr>
            <p:ph idx="3" type="body"/>
          </p:nvPr>
        </p:nvSpPr>
        <p:spPr>
          <a:xfrm>
            <a:off x="457202" y="695740"/>
            <a:ext cx="7746998" cy="3578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None/>
              <a:defRPr i="0" sz="18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 i="1"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i="1"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i="1"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i="1"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hart Slide – White">
  <p:cSld name="Chart Slide – White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8"/>
          <p:cNvSpPr txBox="1"/>
          <p:nvPr>
            <p:ph idx="11" type="ftr"/>
          </p:nvPr>
        </p:nvSpPr>
        <p:spPr>
          <a:xfrm>
            <a:off x="548150" y="4852596"/>
            <a:ext cx="4310907" cy="10348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p18"/>
          <p:cNvSpPr txBox="1"/>
          <p:nvPr>
            <p:ph idx="12" type="sldNum"/>
          </p:nvPr>
        </p:nvSpPr>
        <p:spPr>
          <a:xfrm>
            <a:off x="272105" y="4840128"/>
            <a:ext cx="246061" cy="1164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7" name="Google Shape;127;p18"/>
          <p:cNvSpPr/>
          <p:nvPr>
            <p:ph idx="2" type="chart"/>
          </p:nvPr>
        </p:nvSpPr>
        <p:spPr>
          <a:xfrm>
            <a:off x="268357" y="352445"/>
            <a:ext cx="8587407" cy="39728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60"/>
              <a:buFont typeface="Noto Sans Symbols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B6A70"/>
              </a:buClr>
              <a:buSzPts val="2000"/>
              <a:buFont typeface="Arial"/>
              <a:buChar char="-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B6A70"/>
              </a:buClr>
              <a:buSzPts val="1600"/>
              <a:buFont typeface="Arial"/>
              <a:buChar char="-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Clr>
                <a:srgbClr val="18A3AC"/>
              </a:buClr>
              <a:buSzPts val="16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Slide – Teal">
  <p:cSld name="Quote Slide – Teal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9"/>
          <p:cNvSpPr txBox="1"/>
          <p:nvPr>
            <p:ph idx="11" type="ftr"/>
          </p:nvPr>
        </p:nvSpPr>
        <p:spPr>
          <a:xfrm>
            <a:off x="548150" y="4852596"/>
            <a:ext cx="4310907" cy="10348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" name="Google Shape;130;p19"/>
          <p:cNvSpPr txBox="1"/>
          <p:nvPr>
            <p:ph idx="12" type="sldNum"/>
          </p:nvPr>
        </p:nvSpPr>
        <p:spPr>
          <a:xfrm>
            <a:off x="272105" y="4840128"/>
            <a:ext cx="246061" cy="1164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1" name="Google Shape;131;p19"/>
          <p:cNvSpPr txBox="1"/>
          <p:nvPr>
            <p:ph idx="1" type="body"/>
          </p:nvPr>
        </p:nvSpPr>
        <p:spPr>
          <a:xfrm>
            <a:off x="437599" y="1431235"/>
            <a:ext cx="8229323" cy="21070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40"/>
              <a:buNone/>
              <a:defRPr i="0" sz="2800">
                <a:latin typeface="Garamond"/>
                <a:ea typeface="Garamond"/>
                <a:cs typeface="Garamond"/>
                <a:sym typeface="Garamond"/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l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2" name="Google Shape;132;p19"/>
          <p:cNvSpPr/>
          <p:nvPr/>
        </p:nvSpPr>
        <p:spPr>
          <a:xfrm>
            <a:off x="496956" y="1"/>
            <a:ext cx="1073426" cy="1182754"/>
          </a:xfrm>
          <a:prstGeom prst="rect">
            <a:avLst/>
          </a:prstGeom>
          <a:solidFill>
            <a:srgbClr val="18A3A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90BD3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133" name="Google Shape;133;p19"/>
          <p:cNvSpPr txBox="1"/>
          <p:nvPr/>
        </p:nvSpPr>
        <p:spPr>
          <a:xfrm>
            <a:off x="434627" y="9144"/>
            <a:ext cx="1192695" cy="212365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38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/>
          </a:p>
        </p:txBody>
      </p:sp>
      <p:sp>
        <p:nvSpPr>
          <p:cNvPr id="134" name="Google Shape;134;p19"/>
          <p:cNvSpPr txBox="1"/>
          <p:nvPr>
            <p:ph idx="2" type="body"/>
          </p:nvPr>
        </p:nvSpPr>
        <p:spPr>
          <a:xfrm>
            <a:off x="447674" y="3696828"/>
            <a:ext cx="6513958" cy="4304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None/>
              <a:defRPr b="1" sz="1800">
                <a:solidFill>
                  <a:srgbClr val="18A3A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-"/>
              <a:defRPr/>
            </a:lvl2pPr>
            <a:lvl3pPr indent="-320039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▪"/>
              <a:defRPr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-"/>
              <a:defRPr/>
            </a:lvl4pPr>
            <a:lvl5pPr indent="-320039" lvl="4" marL="2286000" algn="l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▪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5" name="Google Shape;135;p19"/>
          <p:cNvSpPr txBox="1"/>
          <p:nvPr>
            <p:ph idx="3" type="body"/>
          </p:nvPr>
        </p:nvSpPr>
        <p:spPr>
          <a:xfrm>
            <a:off x="447674" y="3980952"/>
            <a:ext cx="6513958" cy="4409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SzPts val="1440"/>
              <a:buNone/>
              <a:defRPr b="0" sz="1800">
                <a:solidFill>
                  <a:srgbClr val="18A3A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-"/>
              <a:defRPr/>
            </a:lvl2pPr>
            <a:lvl3pPr indent="-320039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▪"/>
              <a:defRPr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-"/>
              <a:defRPr/>
            </a:lvl4pPr>
            <a:lvl5pPr indent="-320039" lvl="4" marL="2286000" algn="l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▪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Slide – Green">
  <p:cSld name="Quote Slide – Green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/>
          <p:nvPr>
            <p:ph idx="11" type="ftr"/>
          </p:nvPr>
        </p:nvSpPr>
        <p:spPr>
          <a:xfrm>
            <a:off x="548150" y="4852596"/>
            <a:ext cx="4310907" cy="10348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p20"/>
          <p:cNvSpPr txBox="1"/>
          <p:nvPr>
            <p:ph idx="12" type="sldNum"/>
          </p:nvPr>
        </p:nvSpPr>
        <p:spPr>
          <a:xfrm>
            <a:off x="272105" y="4840128"/>
            <a:ext cx="246061" cy="1164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9" name="Google Shape;139;p20"/>
          <p:cNvSpPr txBox="1"/>
          <p:nvPr>
            <p:ph idx="1" type="body"/>
          </p:nvPr>
        </p:nvSpPr>
        <p:spPr>
          <a:xfrm>
            <a:off x="437599" y="1431235"/>
            <a:ext cx="8229323" cy="21070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40"/>
              <a:buNone/>
              <a:defRPr i="0" sz="2800">
                <a:latin typeface="Garamond"/>
                <a:ea typeface="Garamond"/>
                <a:cs typeface="Garamond"/>
                <a:sym typeface="Garamond"/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l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0" name="Google Shape;140;p20"/>
          <p:cNvSpPr/>
          <p:nvPr/>
        </p:nvSpPr>
        <p:spPr>
          <a:xfrm>
            <a:off x="496956" y="1"/>
            <a:ext cx="1073426" cy="118275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90BD3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141" name="Google Shape;141;p20"/>
          <p:cNvSpPr txBox="1"/>
          <p:nvPr/>
        </p:nvSpPr>
        <p:spPr>
          <a:xfrm>
            <a:off x="434627" y="0"/>
            <a:ext cx="1192695" cy="212365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38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/>
          </a:p>
        </p:txBody>
      </p:sp>
      <p:sp>
        <p:nvSpPr>
          <p:cNvPr id="142" name="Google Shape;142;p20"/>
          <p:cNvSpPr txBox="1"/>
          <p:nvPr>
            <p:ph idx="2" type="body"/>
          </p:nvPr>
        </p:nvSpPr>
        <p:spPr>
          <a:xfrm>
            <a:off x="447674" y="3696828"/>
            <a:ext cx="6513958" cy="4304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None/>
              <a:defRPr b="1" sz="18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-"/>
              <a:defRPr/>
            </a:lvl2pPr>
            <a:lvl3pPr indent="-320039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▪"/>
              <a:defRPr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-"/>
              <a:defRPr/>
            </a:lvl4pPr>
            <a:lvl5pPr indent="-320039" lvl="4" marL="2286000" algn="l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▪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3" name="Google Shape;143;p20"/>
          <p:cNvSpPr txBox="1"/>
          <p:nvPr>
            <p:ph idx="3" type="body"/>
          </p:nvPr>
        </p:nvSpPr>
        <p:spPr>
          <a:xfrm>
            <a:off x="447674" y="3980952"/>
            <a:ext cx="6513958" cy="4409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SzPts val="1440"/>
              <a:buNone/>
              <a:defRPr b="0" sz="18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-"/>
              <a:defRPr/>
            </a:lvl2pPr>
            <a:lvl3pPr indent="-320039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▪"/>
              <a:defRPr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-"/>
              <a:defRPr/>
            </a:lvl4pPr>
            <a:lvl5pPr indent="-320039" lvl="4" marL="2286000" algn="l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▪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 Slide-White">
  <p:cSld name="Bullet Slide-White">
    <p:bg>
      <p:bgPr>
        <a:solidFill>
          <a:schemeClr val="lt1"/>
        </a:solid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"/>
          <p:cNvSpPr txBox="1"/>
          <p:nvPr>
            <p:ph idx="11" type="ftr"/>
          </p:nvPr>
        </p:nvSpPr>
        <p:spPr>
          <a:xfrm>
            <a:off x="548150" y="4852596"/>
            <a:ext cx="4310907" cy="10348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3"/>
          <p:cNvSpPr txBox="1"/>
          <p:nvPr>
            <p:ph idx="12" type="sldNum"/>
          </p:nvPr>
        </p:nvSpPr>
        <p:spPr>
          <a:xfrm>
            <a:off x="272105" y="4840128"/>
            <a:ext cx="246061" cy="1164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9" name="Google Shape;29;p3"/>
          <p:cNvSpPr txBox="1"/>
          <p:nvPr>
            <p:ph idx="1" type="body"/>
          </p:nvPr>
        </p:nvSpPr>
        <p:spPr>
          <a:xfrm>
            <a:off x="459683" y="1401416"/>
            <a:ext cx="8137665" cy="29320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1pPr>
            <a:lvl2pPr indent="-3429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-"/>
              <a:defRPr/>
            </a:lvl2pPr>
            <a:lvl3pPr indent="-320039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▪"/>
              <a:defRPr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-"/>
              <a:defRPr/>
            </a:lvl4pPr>
            <a:lvl5pPr indent="-320039" lvl="4" marL="2286000" algn="l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▪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0" name="Google Shape;30;p3"/>
          <p:cNvSpPr txBox="1"/>
          <p:nvPr>
            <p:ph type="title"/>
          </p:nvPr>
        </p:nvSpPr>
        <p:spPr>
          <a:xfrm>
            <a:off x="453585" y="318750"/>
            <a:ext cx="7753790" cy="4585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aramond"/>
              <a:buNone/>
              <a:defRPr b="0" i="0" sz="3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1" name="Google Shape;31;p3"/>
          <p:cNvSpPr txBox="1"/>
          <p:nvPr>
            <p:ph idx="2" type="body"/>
          </p:nvPr>
        </p:nvSpPr>
        <p:spPr>
          <a:xfrm>
            <a:off x="457202" y="695740"/>
            <a:ext cx="7753348" cy="3348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None/>
              <a:defRPr i="0" sz="18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 i="1"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i="1"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i="1"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i="1"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– Blue">
  <p:cSld name="Section Header – Blue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1"/>
          <p:cNvSpPr txBox="1"/>
          <p:nvPr>
            <p:ph idx="11" type="ftr"/>
          </p:nvPr>
        </p:nvSpPr>
        <p:spPr>
          <a:xfrm>
            <a:off x="548150" y="4852596"/>
            <a:ext cx="4310907" cy="10348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6" name="Google Shape;146;p21"/>
          <p:cNvSpPr txBox="1"/>
          <p:nvPr>
            <p:ph idx="12" type="sldNum"/>
          </p:nvPr>
        </p:nvSpPr>
        <p:spPr>
          <a:xfrm>
            <a:off x="272105" y="4840128"/>
            <a:ext cx="246061" cy="1164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7" name="Google Shape;147;p21"/>
          <p:cNvSpPr/>
          <p:nvPr/>
        </p:nvSpPr>
        <p:spPr>
          <a:xfrm>
            <a:off x="0" y="1772718"/>
            <a:ext cx="7051729" cy="14113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148" name="Google Shape;148;p21"/>
          <p:cNvSpPr txBox="1"/>
          <p:nvPr>
            <p:ph type="title"/>
          </p:nvPr>
        </p:nvSpPr>
        <p:spPr>
          <a:xfrm>
            <a:off x="453585" y="1919439"/>
            <a:ext cx="6435412" cy="11078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Garamond"/>
              <a:buNone/>
              <a:defRPr b="0" i="0" sz="3600" u="none" cap="none" strike="noStrike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– Teal">
  <p:cSld name="Section Header – Teal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2"/>
          <p:cNvSpPr txBox="1"/>
          <p:nvPr>
            <p:ph idx="11" type="ftr"/>
          </p:nvPr>
        </p:nvSpPr>
        <p:spPr>
          <a:xfrm>
            <a:off x="548150" y="4852596"/>
            <a:ext cx="4310907" cy="10348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1" name="Google Shape;151;p22"/>
          <p:cNvSpPr txBox="1"/>
          <p:nvPr>
            <p:ph idx="12" type="sldNum"/>
          </p:nvPr>
        </p:nvSpPr>
        <p:spPr>
          <a:xfrm>
            <a:off x="272105" y="4840128"/>
            <a:ext cx="246061" cy="1164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2" name="Google Shape;152;p22"/>
          <p:cNvSpPr/>
          <p:nvPr/>
        </p:nvSpPr>
        <p:spPr>
          <a:xfrm>
            <a:off x="0" y="1772718"/>
            <a:ext cx="7051729" cy="1411357"/>
          </a:xfrm>
          <a:prstGeom prst="rect">
            <a:avLst/>
          </a:prstGeom>
          <a:solidFill>
            <a:srgbClr val="18A3A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153" name="Google Shape;153;p22"/>
          <p:cNvSpPr txBox="1"/>
          <p:nvPr>
            <p:ph type="title"/>
          </p:nvPr>
        </p:nvSpPr>
        <p:spPr>
          <a:xfrm>
            <a:off x="453585" y="1919439"/>
            <a:ext cx="6435412" cy="11078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Garamond"/>
              <a:buNone/>
              <a:defRPr b="0" i="0" sz="3600" u="none" cap="none" strike="noStrike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osing with logo_1" showMasterSp="0">
  <p:cSld name="Closing with logo_1">
    <p:bg>
      <p:bgPr>
        <a:solidFill>
          <a:schemeClr val="dk2"/>
        </a:solid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863975" y="2035175"/>
            <a:ext cx="1575547" cy="1025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osing with logo_2" showMasterSp="0">
  <p:cSld name="Closing with logo_2">
    <p:bg>
      <p:bgPr>
        <a:solidFill>
          <a:schemeClr val="lt1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879850" y="1885950"/>
            <a:ext cx="1371600" cy="137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osing – Research" showMasterSp="0">
  <p:cSld name="Closing – Research">
    <p:bg>
      <p:bgPr>
        <a:solidFill>
          <a:schemeClr val="lt1"/>
        </a:solid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149580" y="0"/>
            <a:ext cx="2994420" cy="2015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388949"/>
            <a:ext cx="6149580" cy="3754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49580" y="2016125"/>
            <a:ext cx="1616075" cy="1616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  <p:extLst>
    <p:ext uri="{DCECCB84-F9BA-43D5-87BE-67443E8EF086}">
      <p15:sldGuideLst>
        <p15:guide id="1" orient="horz" pos="2288">
          <p15:clr>
            <a:srgbClr val="FBAE40"/>
          </p15:clr>
        </p15:guide>
        <p15:guide id="2" pos="4892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osing – Education" showMasterSp="0">
  <p:cSld name="Closing – Education">
    <p:bg>
      <p:bgPr>
        <a:solidFill>
          <a:schemeClr val="lt1"/>
        </a:solid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756753" cy="2015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56754" y="1257300"/>
            <a:ext cx="6387246" cy="3886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40678" y="2016125"/>
            <a:ext cx="1616075" cy="1616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osing – Patient Care" showMasterSp="0">
  <p:cSld name="Closing – Patient Care">
    <p:bg>
      <p:bgPr>
        <a:solidFill>
          <a:schemeClr val="lt1"/>
        </a:solidFill>
      </p:bgPr>
    </p:bg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27"/>
          <p:cNvPicPr preferRelativeResize="0"/>
          <p:nvPr/>
        </p:nvPicPr>
        <p:blipFill rotWithShape="1">
          <a:blip r:embed="rId2">
            <a:alphaModFix/>
          </a:blip>
          <a:srcRect b="-1" l="0" r="0" t="0"/>
          <a:stretch/>
        </p:blipFill>
        <p:spPr>
          <a:xfrm>
            <a:off x="0" y="0"/>
            <a:ext cx="2760609" cy="2015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56754" y="1257300"/>
            <a:ext cx="6387246" cy="3886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40678" y="2016125"/>
            <a:ext cx="1616075" cy="1616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 Slide – White">
  <p:cSld name="Two Column Slide – White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4"/>
          <p:cNvSpPr txBox="1"/>
          <p:nvPr>
            <p:ph idx="11" type="ftr"/>
          </p:nvPr>
        </p:nvSpPr>
        <p:spPr>
          <a:xfrm>
            <a:off x="548150" y="4852596"/>
            <a:ext cx="4310907" cy="10348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4"/>
          <p:cNvSpPr txBox="1"/>
          <p:nvPr>
            <p:ph idx="12" type="sldNum"/>
          </p:nvPr>
        </p:nvSpPr>
        <p:spPr>
          <a:xfrm>
            <a:off x="272105" y="4840128"/>
            <a:ext cx="246061" cy="1164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5" name="Google Shape;35;p4"/>
          <p:cNvSpPr txBox="1"/>
          <p:nvPr>
            <p:ph idx="1" type="body"/>
          </p:nvPr>
        </p:nvSpPr>
        <p:spPr>
          <a:xfrm>
            <a:off x="456925" y="1420743"/>
            <a:ext cx="3826840" cy="28530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1pPr>
            <a:lvl2pPr indent="-3429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-"/>
              <a:defRPr/>
            </a:lvl2pPr>
            <a:lvl3pPr indent="-320039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▪"/>
              <a:defRPr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-"/>
              <a:defRPr/>
            </a:lvl4pPr>
            <a:lvl5pPr indent="-320039" lvl="4" marL="2286000" algn="l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▪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2" type="body"/>
          </p:nvPr>
        </p:nvSpPr>
        <p:spPr>
          <a:xfrm>
            <a:off x="4790386" y="1420743"/>
            <a:ext cx="3826840" cy="28530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1pPr>
            <a:lvl2pPr indent="-3429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-"/>
              <a:defRPr/>
            </a:lvl2pPr>
            <a:lvl3pPr indent="-320039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▪"/>
              <a:defRPr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-"/>
              <a:defRPr/>
            </a:lvl4pPr>
            <a:lvl5pPr indent="-320039" lvl="4" marL="2286000" algn="l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▪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type="title"/>
          </p:nvPr>
        </p:nvSpPr>
        <p:spPr>
          <a:xfrm>
            <a:off x="453585" y="318750"/>
            <a:ext cx="7753790" cy="4585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aramond"/>
              <a:buNone/>
              <a:defRPr b="0" i="0" sz="3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8" name="Google Shape;38;p4"/>
          <p:cNvSpPr txBox="1"/>
          <p:nvPr>
            <p:ph idx="3" type="body"/>
          </p:nvPr>
        </p:nvSpPr>
        <p:spPr>
          <a:xfrm>
            <a:off x="457202" y="695740"/>
            <a:ext cx="7753348" cy="3348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None/>
              <a:defRPr i="0" sz="18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 i="1"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i="1"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i="1"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i="1"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– Green">
  <p:cSld name="Section Header – Gree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idx="11" type="ftr"/>
          </p:nvPr>
        </p:nvSpPr>
        <p:spPr>
          <a:xfrm>
            <a:off x="548150" y="4852596"/>
            <a:ext cx="4310907" cy="10348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2" type="sldNum"/>
          </p:nvPr>
        </p:nvSpPr>
        <p:spPr>
          <a:xfrm>
            <a:off x="272105" y="4840128"/>
            <a:ext cx="246061" cy="1164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2" name="Google Shape;42;p5"/>
          <p:cNvSpPr/>
          <p:nvPr/>
        </p:nvSpPr>
        <p:spPr>
          <a:xfrm>
            <a:off x="0" y="1772718"/>
            <a:ext cx="7051729" cy="1411357"/>
          </a:xfrm>
          <a:prstGeom prst="rect">
            <a:avLst/>
          </a:prstGeom>
          <a:solidFill>
            <a:srgbClr val="90BD3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600" u="none" cap="none" strike="noStrike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43" name="Google Shape;43;p5"/>
          <p:cNvSpPr txBox="1"/>
          <p:nvPr>
            <p:ph type="title"/>
          </p:nvPr>
        </p:nvSpPr>
        <p:spPr>
          <a:xfrm>
            <a:off x="453585" y="1919439"/>
            <a:ext cx="6435412" cy="11078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Garamond"/>
              <a:buNone/>
              <a:defRPr b="0" i="0" sz="3600" u="none" cap="none" strike="noStrike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Slide – Blue">
  <p:cSld name="Quote Slide – Blue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6"/>
          <p:cNvSpPr txBox="1"/>
          <p:nvPr>
            <p:ph idx="11" type="ftr"/>
          </p:nvPr>
        </p:nvSpPr>
        <p:spPr>
          <a:xfrm>
            <a:off x="548150" y="4852596"/>
            <a:ext cx="4310907" cy="10348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272105" y="4840128"/>
            <a:ext cx="246061" cy="1164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37599" y="1431235"/>
            <a:ext cx="8229323" cy="21070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40"/>
              <a:buNone/>
              <a:defRPr i="0" sz="2800">
                <a:latin typeface="Garamond"/>
                <a:ea typeface="Garamond"/>
                <a:cs typeface="Garamond"/>
                <a:sym typeface="Garamond"/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l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47674" y="3696828"/>
            <a:ext cx="6513958" cy="4304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None/>
              <a:defRPr b="1" sz="1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-"/>
              <a:defRPr/>
            </a:lvl2pPr>
            <a:lvl3pPr indent="-320039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▪"/>
              <a:defRPr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-"/>
              <a:defRPr/>
            </a:lvl4pPr>
            <a:lvl5pPr indent="-320039" lvl="4" marL="2286000" algn="l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▪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" name="Google Shape;49;p6"/>
          <p:cNvSpPr/>
          <p:nvPr/>
        </p:nvSpPr>
        <p:spPr>
          <a:xfrm>
            <a:off x="496956" y="1"/>
            <a:ext cx="1073426" cy="1182754"/>
          </a:xfrm>
          <a:prstGeom prst="rect">
            <a:avLst/>
          </a:prstGeom>
          <a:solidFill>
            <a:srgbClr val="178CC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600" u="none" cap="none" strike="noStrike">
              <a:solidFill>
                <a:srgbClr val="90BD3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50" name="Google Shape;50;p6"/>
          <p:cNvSpPr txBox="1"/>
          <p:nvPr/>
        </p:nvSpPr>
        <p:spPr>
          <a:xfrm>
            <a:off x="437321" y="12971"/>
            <a:ext cx="1192695" cy="212365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3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/>
          </a:p>
        </p:txBody>
      </p:sp>
      <p:sp>
        <p:nvSpPr>
          <p:cNvPr id="51" name="Google Shape;51;p6"/>
          <p:cNvSpPr txBox="1"/>
          <p:nvPr>
            <p:ph idx="3" type="body"/>
          </p:nvPr>
        </p:nvSpPr>
        <p:spPr>
          <a:xfrm>
            <a:off x="447674" y="3980952"/>
            <a:ext cx="6513958" cy="4409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SzPts val="1440"/>
              <a:buNone/>
              <a:defRPr b="0" sz="1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-"/>
              <a:defRPr/>
            </a:lvl2pPr>
            <a:lvl3pPr indent="-320039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▪"/>
              <a:defRPr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-"/>
              <a:defRPr/>
            </a:lvl4pPr>
            <a:lvl5pPr indent="-320039" lvl="4" marL="2286000" algn="l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▪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– Teal2">
  <p:cSld name="Cover – Teal2">
    <p:bg>
      <p:bgPr>
        <a:solidFill>
          <a:schemeClr val="lt1"/>
        </a:solidFill>
      </p:bgPr>
    </p:bg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/>
          <p:nvPr/>
        </p:nvSpPr>
        <p:spPr>
          <a:xfrm>
            <a:off x="8267700" y="0"/>
            <a:ext cx="876300" cy="24765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600" u="none" cap="none" strike="noStrike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pic>
        <p:nvPicPr>
          <p:cNvPr id="54" name="Google Shape;54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41903" y="241902"/>
            <a:ext cx="8902097" cy="4901598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7"/>
          <p:cNvSpPr/>
          <p:nvPr/>
        </p:nvSpPr>
        <p:spPr>
          <a:xfrm>
            <a:off x="502920" y="0"/>
            <a:ext cx="5666935" cy="43047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600" u="none" cap="none" strike="noStrike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56" name="Google Shape;56;p7"/>
          <p:cNvSpPr txBox="1"/>
          <p:nvPr>
            <p:ph idx="10" type="dt"/>
          </p:nvPr>
        </p:nvSpPr>
        <p:spPr>
          <a:xfrm>
            <a:off x="785881" y="3869450"/>
            <a:ext cx="1925338" cy="17895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" name="Google Shape;57;p7"/>
          <p:cNvSpPr txBox="1"/>
          <p:nvPr>
            <p:ph type="title"/>
          </p:nvPr>
        </p:nvSpPr>
        <p:spPr>
          <a:xfrm>
            <a:off x="784273" y="1127896"/>
            <a:ext cx="4976447" cy="131196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Garamond"/>
              <a:buNone/>
              <a:defRPr b="0" i="0" sz="3600" u="none" cap="none" strike="noStrike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8" name="Google Shape;58;p7"/>
          <p:cNvSpPr txBox="1"/>
          <p:nvPr>
            <p:ph idx="1" type="body"/>
          </p:nvPr>
        </p:nvSpPr>
        <p:spPr>
          <a:xfrm>
            <a:off x="787890" y="2526000"/>
            <a:ext cx="4972830" cy="508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"/>
              <a:buNone/>
              <a:defRPr i="0" sz="1600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 i="1"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i="1"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i="1"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i="1"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9" name="Google Shape;59;p7"/>
          <p:cNvSpPr txBox="1"/>
          <p:nvPr>
            <p:ph idx="2" type="body"/>
          </p:nvPr>
        </p:nvSpPr>
        <p:spPr>
          <a:xfrm>
            <a:off x="784274" y="3355288"/>
            <a:ext cx="4191461" cy="42671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"/>
              <a:buNone/>
              <a:defRPr i="0" sz="1600"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  <a:defRPr sz="1800">
                <a:latin typeface="Arial"/>
                <a:ea typeface="Arial"/>
                <a:cs typeface="Arial"/>
                <a:sym typeface="Arial"/>
              </a:defRPr>
            </a:lvl2pPr>
            <a:lvl3pPr indent="-320039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▪"/>
              <a:defRPr sz="1800"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-"/>
              <a:defRPr sz="1800">
                <a:latin typeface="Arial"/>
                <a:ea typeface="Arial"/>
                <a:cs typeface="Arial"/>
                <a:sym typeface="Arial"/>
              </a:defRPr>
            </a:lvl4pPr>
            <a:lvl5pPr indent="-320039" lvl="4" marL="2286000" algn="l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▪"/>
              <a:defRPr sz="1800"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60" name="Google Shape;60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1083" y="241902"/>
            <a:ext cx="1728216" cy="4636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Slide-White">
  <p:cSld name="Content Slide-White">
    <p:bg>
      <p:bgPr>
        <a:solidFill>
          <a:schemeClr val="lt1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8"/>
          <p:cNvSpPr txBox="1"/>
          <p:nvPr>
            <p:ph idx="11" type="ftr"/>
          </p:nvPr>
        </p:nvSpPr>
        <p:spPr>
          <a:xfrm>
            <a:off x="548150" y="4852596"/>
            <a:ext cx="4310907" cy="10348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8"/>
          <p:cNvSpPr txBox="1"/>
          <p:nvPr>
            <p:ph idx="12" type="sldNum"/>
          </p:nvPr>
        </p:nvSpPr>
        <p:spPr>
          <a:xfrm>
            <a:off x="272105" y="4840128"/>
            <a:ext cx="246061" cy="1164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4" name="Google Shape;64;p8"/>
          <p:cNvSpPr txBox="1"/>
          <p:nvPr>
            <p:ph idx="1" type="body"/>
          </p:nvPr>
        </p:nvSpPr>
        <p:spPr>
          <a:xfrm>
            <a:off x="457200" y="1411012"/>
            <a:ext cx="8179904" cy="29527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40"/>
              <a:buNone/>
              <a:defRPr sz="1800">
                <a:latin typeface="Arial"/>
                <a:ea typeface="Arial"/>
                <a:cs typeface="Arial"/>
                <a:sym typeface="Arial"/>
              </a:defRPr>
            </a:lvl1pPr>
            <a:lvl2pPr indent="-330200" lvl="1" marL="914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A8A8D0"/>
              </a:buClr>
              <a:buSzPts val="1600"/>
              <a:buFont typeface="Merriweather Sans"/>
              <a:buChar char="-"/>
              <a:defRPr sz="1600">
                <a:latin typeface="Arial"/>
                <a:ea typeface="Arial"/>
                <a:cs typeface="Arial"/>
                <a:sym typeface="Arial"/>
              </a:defRPr>
            </a:lvl2pPr>
            <a:lvl3pPr indent="-290830" lvl="2" marL="1371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178CCB"/>
              </a:buClr>
              <a:buSzPts val="980"/>
              <a:buFont typeface="Merriweather Sans"/>
              <a:buChar char="■"/>
              <a:defRPr sz="1400"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A8A8D0"/>
              </a:buClr>
              <a:buSzPts val="1200"/>
              <a:buFont typeface="Merriweather Sans"/>
              <a:buChar char="-"/>
              <a:defRPr sz="1200">
                <a:latin typeface="Arial"/>
                <a:ea typeface="Arial"/>
                <a:cs typeface="Arial"/>
                <a:sym typeface="Arial"/>
              </a:defRPr>
            </a:lvl4pPr>
            <a:lvl5pPr indent="-320039" lvl="4" marL="2286000" algn="l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SzPts val="1440"/>
              <a:buChar char="▪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" name="Google Shape;65;p8"/>
          <p:cNvSpPr txBox="1"/>
          <p:nvPr>
            <p:ph type="title"/>
          </p:nvPr>
        </p:nvSpPr>
        <p:spPr>
          <a:xfrm>
            <a:off x="453585" y="318750"/>
            <a:ext cx="7753790" cy="4585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aramond"/>
              <a:buNone/>
              <a:defRPr b="0" i="0" sz="3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6" name="Google Shape;66;p8"/>
          <p:cNvSpPr txBox="1"/>
          <p:nvPr>
            <p:ph idx="2" type="body"/>
          </p:nvPr>
        </p:nvSpPr>
        <p:spPr>
          <a:xfrm>
            <a:off x="457202" y="695740"/>
            <a:ext cx="7753348" cy="3348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None/>
              <a:defRPr i="0" sz="18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 i="1"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i="1"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i="1"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i="1"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 and Content">
  <p:cSld name="Head and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9"/>
          <p:cNvSpPr txBox="1"/>
          <p:nvPr>
            <p:ph idx="1" type="body"/>
          </p:nvPr>
        </p:nvSpPr>
        <p:spPr>
          <a:xfrm>
            <a:off x="436525" y="1135339"/>
            <a:ext cx="8325548" cy="30086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036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60"/>
              <a:buChar char="▪"/>
              <a:defRPr/>
            </a:lvl1pPr>
            <a:lvl2pPr indent="-355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-"/>
              <a:defRPr/>
            </a:lvl2pPr>
            <a:lvl3pPr indent="-320039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▪"/>
              <a:defRPr/>
            </a:lvl3pPr>
            <a:lvl4pPr indent="-3302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-"/>
              <a:defRPr/>
            </a:lvl4pPr>
            <a:lvl5pPr indent="-330200" lvl="4" marL="2286000" algn="l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SzPts val="1600"/>
              <a:buChar char="▪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type="title"/>
          </p:nvPr>
        </p:nvSpPr>
        <p:spPr>
          <a:xfrm>
            <a:off x="453585" y="318750"/>
            <a:ext cx="7753790" cy="4585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aramond"/>
              <a:buNone/>
              <a:defRPr b="0" i="0" sz="3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over – Blue1">
  <p:cSld name="1_Cover – Blue1">
    <p:bg>
      <p:bgPr>
        <a:solidFill>
          <a:schemeClr val="lt1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/>
          <p:nvPr/>
        </p:nvSpPr>
        <p:spPr>
          <a:xfrm>
            <a:off x="8267700" y="0"/>
            <a:ext cx="876300" cy="24765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pic>
        <p:nvPicPr>
          <p:cNvPr id="72" name="Google Shape;72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41903" y="241902"/>
            <a:ext cx="8902097" cy="4901598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0"/>
          <p:cNvSpPr/>
          <p:nvPr/>
        </p:nvSpPr>
        <p:spPr>
          <a:xfrm>
            <a:off x="502920" y="0"/>
            <a:ext cx="5666935" cy="43047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74" name="Google Shape;74;p10"/>
          <p:cNvSpPr txBox="1"/>
          <p:nvPr>
            <p:ph type="title"/>
          </p:nvPr>
        </p:nvSpPr>
        <p:spPr>
          <a:xfrm>
            <a:off x="784273" y="1127896"/>
            <a:ext cx="4976447" cy="131196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Garamond"/>
              <a:buNone/>
              <a:defRPr b="0" i="0" sz="3600" u="none" cap="none" strike="noStrike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5" name="Google Shape;75;p10"/>
          <p:cNvSpPr txBox="1"/>
          <p:nvPr>
            <p:ph idx="1" type="body"/>
          </p:nvPr>
        </p:nvSpPr>
        <p:spPr>
          <a:xfrm>
            <a:off x="787890" y="2526000"/>
            <a:ext cx="4972830" cy="508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"/>
              <a:buNone/>
              <a:defRPr i="0" sz="1600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 i="1"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i="1"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i="1"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i="1"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6" name="Google Shape;76;p10"/>
          <p:cNvSpPr txBox="1"/>
          <p:nvPr>
            <p:ph idx="10" type="dt"/>
          </p:nvPr>
        </p:nvSpPr>
        <p:spPr>
          <a:xfrm>
            <a:off x="785881" y="3869450"/>
            <a:ext cx="1925338" cy="17895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i="0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7" name="Google Shape;77;p10"/>
          <p:cNvSpPr txBox="1"/>
          <p:nvPr>
            <p:ph idx="2" type="body"/>
          </p:nvPr>
        </p:nvSpPr>
        <p:spPr>
          <a:xfrm>
            <a:off x="784274" y="3355288"/>
            <a:ext cx="4191461" cy="42671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"/>
              <a:buNone/>
              <a:defRPr i="0" sz="1600"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  <a:defRPr sz="1800">
                <a:latin typeface="Arial"/>
                <a:ea typeface="Arial"/>
                <a:cs typeface="Arial"/>
                <a:sym typeface="Arial"/>
              </a:defRPr>
            </a:lvl2pPr>
            <a:lvl3pPr indent="-320039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▪"/>
              <a:defRPr sz="1800"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-"/>
              <a:defRPr sz="1800">
                <a:latin typeface="Arial"/>
                <a:ea typeface="Arial"/>
                <a:cs typeface="Arial"/>
                <a:sym typeface="Arial"/>
              </a:defRPr>
            </a:lvl4pPr>
            <a:lvl5pPr indent="-320039" lvl="4" marL="2286000" algn="l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▪"/>
              <a:defRPr sz="1800"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78" name="Google Shape;78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1083" y="241902"/>
            <a:ext cx="1728216" cy="4636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8.xml"/><Relationship Id="rId22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19.xml"/><Relationship Id="rId24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1.xml"/><Relationship Id="rId1" Type="http://schemas.openxmlformats.org/officeDocument/2006/relationships/image" Target="../media/image3.png"/><Relationship Id="rId2" Type="http://schemas.openxmlformats.org/officeDocument/2006/relationships/image" Target="../media/image12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26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5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29" Type="http://schemas.openxmlformats.org/officeDocument/2006/relationships/theme" Target="../theme/theme2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0.xml"/><Relationship Id="rId15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4.xml"/><Relationship Id="rId19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1"/>
          <p:cNvSpPr txBox="1"/>
          <p:nvPr>
            <p:ph idx="11" type="ftr"/>
          </p:nvPr>
        </p:nvSpPr>
        <p:spPr>
          <a:xfrm>
            <a:off x="548150" y="4852596"/>
            <a:ext cx="4310907" cy="10348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2" type="sldNum"/>
          </p:nvPr>
        </p:nvSpPr>
        <p:spPr>
          <a:xfrm>
            <a:off x="272105" y="4840128"/>
            <a:ext cx="246061" cy="1164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3" name="Google Shape;13;p1"/>
          <p:cNvCxnSpPr/>
          <p:nvPr/>
        </p:nvCxnSpPr>
        <p:spPr>
          <a:xfrm>
            <a:off x="365125" y="4687560"/>
            <a:ext cx="8413750" cy="0"/>
          </a:xfrm>
          <a:prstGeom prst="straightConnector1">
            <a:avLst/>
          </a:prstGeom>
          <a:noFill/>
          <a:ln cap="flat" cmpd="sng" w="9525">
            <a:solidFill>
              <a:srgbClr val="052049"/>
            </a:solidFill>
            <a:prstDash val="solid"/>
            <a:miter lim="800000"/>
            <a:headEnd len="med" w="med" type="none"/>
            <a:tailEnd len="med" w="med" type="none"/>
          </a:ln>
        </p:spPr>
      </p:cxnSp>
      <p:cxnSp>
        <p:nvCxnSpPr>
          <p:cNvPr id="14" name="Google Shape;14;p1"/>
          <p:cNvCxnSpPr/>
          <p:nvPr/>
        </p:nvCxnSpPr>
        <p:spPr>
          <a:xfrm>
            <a:off x="277813" y="4687560"/>
            <a:ext cx="859536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med" w="med" type="none"/>
            <a:tailEnd len="med" w="med" type="none"/>
          </a:ln>
        </p:spPr>
      </p:cxnSp>
      <p:sp>
        <p:nvSpPr>
          <p:cNvPr id="15" name="Google Shape;15;p1"/>
          <p:cNvSpPr txBox="1"/>
          <p:nvPr>
            <p:ph idx="1" type="body"/>
          </p:nvPr>
        </p:nvSpPr>
        <p:spPr>
          <a:xfrm>
            <a:off x="459683" y="1401416"/>
            <a:ext cx="8137665" cy="29320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036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60"/>
              <a:buFont typeface="Noto Sans Symbols"/>
              <a:buChar char="▪"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B6A70"/>
              </a:buClr>
              <a:buSzPts val="2000"/>
              <a:buFont typeface="Arial"/>
              <a:buChar char="-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0039" lvl="2" marL="1371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B6A70"/>
              </a:buClr>
              <a:buSzPts val="1600"/>
              <a:buFont typeface="Arial"/>
              <a:buChar char="-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rtl="0" algn="l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Clr>
                <a:srgbClr val="18A3AC"/>
              </a:buClr>
              <a:buSzPts val="16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6" name="Google Shape;1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394700" y="4803775"/>
            <a:ext cx="476250" cy="2288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391525" y="-3175"/>
            <a:ext cx="482600" cy="121920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  <p:sldLayoutId id="2147483661" r:id="rId16"/>
    <p:sldLayoutId id="2147483662" r:id="rId17"/>
    <p:sldLayoutId id="2147483663" r:id="rId18"/>
    <p:sldLayoutId id="2147483664" r:id="rId19"/>
    <p:sldLayoutId id="2147483665" r:id="rId20"/>
    <p:sldLayoutId id="2147483666" r:id="rId21"/>
    <p:sldLayoutId id="2147483667" r:id="rId22"/>
    <p:sldLayoutId id="2147483668" r:id="rId23"/>
    <p:sldLayoutId id="2147483669" r:id="rId24"/>
    <p:sldLayoutId id="2147483670" r:id="rId25"/>
    <p:sldLayoutId id="2147483671" r:id="rId26"/>
    <p:sldLayoutId id="2147483672" r:id="rId27"/>
    <p:sldLayoutId id="2147483673" r:id="rId28"/>
  </p:sldLayoutIdLst>
  <p:transition>
    <p:fade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1620">
          <p15:clr>
            <a:srgbClr val="F26B43"/>
          </p15:clr>
        </p15:guide>
        <p15:guide id="2" pos="5286">
          <p15:clr>
            <a:srgbClr val="F26B43"/>
          </p15:clr>
        </p15:guide>
        <p15:guide id="3" pos="558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1.png"/><Relationship Id="rId4" Type="http://schemas.openxmlformats.org/officeDocument/2006/relationships/image" Target="../media/image4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5.png"/><Relationship Id="rId4" Type="http://schemas.openxmlformats.org/officeDocument/2006/relationships/hyperlink" Target="https://ucsfaicd3.slack.com/files/U079CRPF4AW/F083T1QE412/final_project_cdd_203_notes.pdf?origin_team=T078PMD52JE&amp;origin_channel=C081WMB2LNL" TargetMode="External"/><Relationship Id="rId9" Type="http://schemas.openxmlformats.org/officeDocument/2006/relationships/hyperlink" Target="https://ucsfaicd3.slack.com/files/U079CRPF4AW/F083T1QE412/final_project_cdd_203_notes.pdf?origin_team=T078PMD52JE&amp;origin_channel=C081WMB2LNL" TargetMode="External"/><Relationship Id="rId5" Type="http://schemas.openxmlformats.org/officeDocument/2006/relationships/hyperlink" Target="https://ucsfaicd3.slack.com/files/U079CRPF4AW/F083T1QE412/final_project_cdd_203_notes.pdf?origin_team=T078PMD52JE&amp;origin_channel=C081WMB2LNL" TargetMode="External"/><Relationship Id="rId6" Type="http://schemas.openxmlformats.org/officeDocument/2006/relationships/hyperlink" Target="https://ucsfaicd3.slack.com/files/U079CRPF4AW/F083T1QE412/final_project_cdd_203_notes.pdf?origin_team=T078PMD52JE&amp;origin_channel=C081WMB2LNL" TargetMode="External"/><Relationship Id="rId7" Type="http://schemas.openxmlformats.org/officeDocument/2006/relationships/hyperlink" Target="https://ucsfaicd3.slack.com/files/U079CRPF4AW/F083T1QE412/final_project_cdd_203_notes.pdf?origin_team=T078PMD52JE&amp;origin_channel=C081WMB2LNL" TargetMode="External"/><Relationship Id="rId8" Type="http://schemas.openxmlformats.org/officeDocument/2006/relationships/hyperlink" Target="https://ucsfaicd3.slack.com/files/U079CRPF4AW/F083T1QE412/final_project_cdd_203_notes.pdf?origin_team=T078PMD52JE&amp;origin_channel=C081WMB2LNL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5.png"/><Relationship Id="rId4" Type="http://schemas.openxmlformats.org/officeDocument/2006/relationships/image" Target="../media/image23.png"/><Relationship Id="rId5" Type="http://schemas.openxmlformats.org/officeDocument/2006/relationships/image" Target="../media/image19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6.png"/><Relationship Id="rId4" Type="http://schemas.openxmlformats.org/officeDocument/2006/relationships/image" Target="../media/image4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colab.research.google.com/drive/141Ps68ZjL6I4zw55dOnDVr_HfP3I2p5E?usp=sharing" TargetMode="External"/><Relationship Id="rId4" Type="http://schemas.openxmlformats.org/officeDocument/2006/relationships/hyperlink" Target="https://colab.research.google.com/drive/1KoVn-JsbcoWV4OO_BzQc0h7DVyCsVwM-#scrollTo=PToFnUuN07fe" TargetMode="External"/><Relationship Id="rId5" Type="http://schemas.openxmlformats.org/officeDocument/2006/relationships/hyperlink" Target="https://pubs.acs.org/doi/full/10.1021/ci300400a?casa_token=A86ksblef0kAAAAA%3A2kLxP4j2NOigeBsSqUb8C9ThZLVBR_%20%20%20%20%20%20%20%20%20%20%20%20%20%20%20%20%20%20%20%20Ztc8gJg_HhyLCRtZF-MfMMyq4bIwhMlH0MyJXZuWkFXXrGqiMR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7.png"/><Relationship Id="rId4" Type="http://schemas.openxmlformats.org/officeDocument/2006/relationships/image" Target="../media/image41.png"/><Relationship Id="rId9" Type="http://schemas.openxmlformats.org/officeDocument/2006/relationships/hyperlink" Target="https://scikit-learn.org/1.5/modules/neighbors.html" TargetMode="External"/><Relationship Id="rId5" Type="http://schemas.openxmlformats.org/officeDocument/2006/relationships/image" Target="../media/image45.png"/><Relationship Id="rId6" Type="http://schemas.openxmlformats.org/officeDocument/2006/relationships/hyperlink" Target="https://towardsdatascience.com/truly-understanding-the-kernel-trick-1aeb11560769" TargetMode="External"/><Relationship Id="rId7" Type="http://schemas.openxmlformats.org/officeDocument/2006/relationships/hyperlink" Target="https://towardsdatascience.com/" TargetMode="External"/><Relationship Id="rId8" Type="http://schemas.openxmlformats.org/officeDocument/2006/relationships/hyperlink" Target="https://scikit-learn.org/1.5/modules/neighbors.html" TargetMode="External"/><Relationship Id="rId11" Type="http://schemas.openxmlformats.org/officeDocument/2006/relationships/image" Target="../media/image38.png"/><Relationship Id="rId10" Type="http://schemas.openxmlformats.org/officeDocument/2006/relationships/image" Target="../media/image2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4.png"/><Relationship Id="rId4" Type="http://schemas.openxmlformats.org/officeDocument/2006/relationships/image" Target="../media/image3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4.png"/><Relationship Id="rId4" Type="http://schemas.openxmlformats.org/officeDocument/2006/relationships/image" Target="../media/image2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8"/>
          <p:cNvSpPr txBox="1"/>
          <p:nvPr>
            <p:ph idx="12" type="sldNum"/>
          </p:nvPr>
        </p:nvSpPr>
        <p:spPr>
          <a:xfrm>
            <a:off x="272105" y="4840128"/>
            <a:ext cx="246000" cy="11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549275" y="4243973"/>
            <a:ext cx="6147600" cy="445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800">
                <a:latin typeface="Garamond"/>
                <a:ea typeface="Garamond"/>
                <a:cs typeface="Garamond"/>
                <a:sym typeface="Garamond"/>
              </a:rPr>
              <a:t>Team members: Isaac, Miko, Xiao, Jason</a:t>
            </a:r>
            <a:endParaRPr sz="1900"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177" name="Google Shape;177;p28"/>
          <p:cNvSpPr txBox="1"/>
          <p:nvPr>
            <p:ph type="title"/>
          </p:nvPr>
        </p:nvSpPr>
        <p:spPr>
          <a:xfrm>
            <a:off x="590700" y="1573275"/>
            <a:ext cx="8376000" cy="1094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Machine Learning Optimization for AMES Mutagenicity Dataset </a:t>
            </a:r>
            <a:endParaRPr/>
          </a:p>
        </p:txBody>
      </p:sp>
      <p:pic>
        <p:nvPicPr>
          <p:cNvPr id="178" name="Google Shape;17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274" y="105869"/>
            <a:ext cx="1199337" cy="1192850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8"/>
          <p:cNvSpPr/>
          <p:nvPr/>
        </p:nvSpPr>
        <p:spPr>
          <a:xfrm>
            <a:off x="8289600" y="4757750"/>
            <a:ext cx="677100" cy="342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7"/>
          <p:cNvSpPr txBox="1"/>
          <p:nvPr>
            <p:ph idx="12" type="sldNum"/>
          </p:nvPr>
        </p:nvSpPr>
        <p:spPr>
          <a:xfrm>
            <a:off x="272105" y="4840128"/>
            <a:ext cx="246000" cy="11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94" name="Google Shape;294;p37"/>
          <p:cNvSpPr txBox="1"/>
          <p:nvPr>
            <p:ph type="title"/>
          </p:nvPr>
        </p:nvSpPr>
        <p:spPr>
          <a:xfrm>
            <a:off x="453585" y="318750"/>
            <a:ext cx="7753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Why use ROC AUC</a:t>
            </a:r>
            <a:endParaRPr sz="3000"/>
          </a:p>
        </p:txBody>
      </p:sp>
      <p:sp>
        <p:nvSpPr>
          <p:cNvPr id="295" name="Google Shape;295;p37"/>
          <p:cNvSpPr txBox="1"/>
          <p:nvPr/>
        </p:nvSpPr>
        <p:spPr>
          <a:xfrm>
            <a:off x="453575" y="924450"/>
            <a:ext cx="2522400" cy="3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ROC AUC was chosen because: </a:t>
            </a:r>
            <a:endParaRPr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1). It compares the relation between True Positive Rate (Sensitivity) and False Positive Rate (1 - Specificity) across different thresholds.</a:t>
            </a:r>
            <a:endParaRPr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2). Effective for datasets with binary outcomes and models where distinguishing between classes is crucial.</a:t>
            </a:r>
            <a:endParaRPr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3). Ideal for evaluating RFCs where class probabilities are used to make decisions.</a:t>
            </a:r>
            <a:endParaRPr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pic>
        <p:nvPicPr>
          <p:cNvPr id="296" name="Google Shape;29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76000" y="1253663"/>
            <a:ext cx="6008125" cy="2866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8"/>
          <p:cNvSpPr txBox="1"/>
          <p:nvPr>
            <p:ph idx="12" type="sldNum"/>
          </p:nvPr>
        </p:nvSpPr>
        <p:spPr>
          <a:xfrm>
            <a:off x="272105" y="4840128"/>
            <a:ext cx="246000" cy="11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03" name="Google Shape;303;p38"/>
          <p:cNvSpPr txBox="1"/>
          <p:nvPr>
            <p:ph idx="1" type="body"/>
          </p:nvPr>
        </p:nvSpPr>
        <p:spPr>
          <a:xfrm>
            <a:off x="437708" y="503991"/>
            <a:ext cx="8137800" cy="2931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20040" lvl="0" marL="457200" rtl="0" algn="l">
              <a:spcBef>
                <a:spcPts val="0"/>
              </a:spcBef>
              <a:spcAft>
                <a:spcPts val="0"/>
              </a:spcAft>
              <a:buSzPts val="1440"/>
              <a:buChar char="-"/>
            </a:pPr>
            <a:r>
              <a:rPr lang="en-US">
                <a:latin typeface="Garamond"/>
                <a:ea typeface="Garamond"/>
                <a:cs typeface="Garamond"/>
                <a:sym typeface="Garamond"/>
              </a:rPr>
              <a:t>Feature importance is calculated during the training phase. Utilization of the RFC </a:t>
            </a:r>
            <a:r>
              <a:rPr lang="en-US">
                <a:latin typeface="Garamond"/>
                <a:ea typeface="Garamond"/>
                <a:cs typeface="Garamond"/>
                <a:sym typeface="Garamond"/>
              </a:rPr>
              <a:t>built-in importance feature to determine which features contributes less to entropy across all trees. </a:t>
            </a:r>
            <a:endParaRPr/>
          </a:p>
        </p:txBody>
      </p:sp>
      <p:sp>
        <p:nvSpPr>
          <p:cNvPr id="304" name="Google Shape;304;p38"/>
          <p:cNvSpPr txBox="1"/>
          <p:nvPr>
            <p:ph type="title"/>
          </p:nvPr>
        </p:nvSpPr>
        <p:spPr>
          <a:xfrm>
            <a:off x="437710" y="111975"/>
            <a:ext cx="7753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Feature Importance with RFC</a:t>
            </a:r>
            <a:endParaRPr sz="3000"/>
          </a:p>
        </p:txBody>
      </p:sp>
      <p:pic>
        <p:nvPicPr>
          <p:cNvPr id="305" name="Google Shape;30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6475" y="1646325"/>
            <a:ext cx="5810300" cy="4587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graphicFrame>
        <p:nvGraphicFramePr>
          <p:cNvPr id="306" name="Google Shape;306;p38"/>
          <p:cNvGraphicFramePr/>
          <p:nvPr/>
        </p:nvGraphicFramePr>
        <p:xfrm>
          <a:off x="952500" y="2213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{9AD2052F-CC69-4D25-9F92-F3E7D4462C15}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chemeClr val="dk1"/>
                          </a:solidFill>
                          <a:latin typeface="Garamond"/>
                          <a:ea typeface="Garamond"/>
                          <a:cs typeface="Garamond"/>
                          <a:sym typeface="Garamond"/>
                        </a:rPr>
                        <a:t>Feature </a:t>
                      </a:r>
                      <a:endParaRPr b="1">
                        <a:solidFill>
                          <a:schemeClr val="dk1"/>
                        </a:solidFill>
                        <a:latin typeface="Garamond"/>
                        <a:ea typeface="Garamond"/>
                        <a:cs typeface="Garamond"/>
                        <a:sym typeface="Garamon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D7E6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chemeClr val="dk1"/>
                          </a:solidFill>
                          <a:latin typeface="Garamond"/>
                          <a:ea typeface="Garamond"/>
                          <a:cs typeface="Garamond"/>
                          <a:sym typeface="Garamond"/>
                        </a:rPr>
                        <a:t>Importance </a:t>
                      </a:r>
                      <a:endParaRPr b="1">
                        <a:solidFill>
                          <a:schemeClr val="dk1"/>
                        </a:solidFill>
                        <a:latin typeface="Garamond"/>
                        <a:ea typeface="Garamond"/>
                        <a:cs typeface="Garamond"/>
                        <a:sym typeface="Garamon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D7E6B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chemeClr val="dk1"/>
                          </a:solidFill>
                          <a:latin typeface="Garamond"/>
                          <a:ea typeface="Garamond"/>
                          <a:cs typeface="Garamond"/>
                          <a:sym typeface="Garamond"/>
                        </a:rPr>
                        <a:t>Exact Molecular Weight </a:t>
                      </a:r>
                      <a:endParaRPr b="1">
                        <a:solidFill>
                          <a:schemeClr val="dk1"/>
                        </a:solidFill>
                        <a:latin typeface="Garamond"/>
                        <a:ea typeface="Garamond"/>
                        <a:cs typeface="Garamond"/>
                        <a:sym typeface="Garamon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chemeClr val="dk1"/>
                          </a:solidFill>
                          <a:latin typeface="Garamond"/>
                          <a:ea typeface="Garamond"/>
                          <a:cs typeface="Garamond"/>
                          <a:sym typeface="Garamond"/>
                        </a:rPr>
                        <a:t>0.358664</a:t>
                      </a:r>
                      <a:endParaRPr b="1">
                        <a:solidFill>
                          <a:schemeClr val="dk1"/>
                        </a:solidFill>
                        <a:latin typeface="Garamond"/>
                        <a:ea typeface="Garamond"/>
                        <a:cs typeface="Garamond"/>
                        <a:sym typeface="Garamon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chemeClr val="dk1"/>
                          </a:solidFill>
                          <a:latin typeface="Garamond"/>
                          <a:ea typeface="Garamond"/>
                          <a:cs typeface="Garamond"/>
                          <a:sym typeface="Garamond"/>
                        </a:rPr>
                        <a:t>FpDensityMorgan3</a:t>
                      </a:r>
                      <a:endParaRPr b="1">
                        <a:solidFill>
                          <a:schemeClr val="dk1"/>
                        </a:solidFill>
                        <a:latin typeface="Garamond"/>
                        <a:ea typeface="Garamond"/>
                        <a:cs typeface="Garamond"/>
                        <a:sym typeface="Garamon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chemeClr val="dk1"/>
                          </a:solidFill>
                          <a:latin typeface="Garamond"/>
                          <a:ea typeface="Garamond"/>
                          <a:cs typeface="Garamond"/>
                          <a:sym typeface="Garamond"/>
                        </a:rPr>
                        <a:t>0.201189</a:t>
                      </a:r>
                      <a:endParaRPr b="1">
                        <a:solidFill>
                          <a:schemeClr val="dk1"/>
                        </a:solidFill>
                        <a:latin typeface="Garamond"/>
                        <a:ea typeface="Garamond"/>
                        <a:cs typeface="Garamond"/>
                        <a:sym typeface="Garamon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chemeClr val="dk1"/>
                          </a:solidFill>
                          <a:latin typeface="Garamond"/>
                          <a:ea typeface="Garamond"/>
                          <a:cs typeface="Garamond"/>
                          <a:sym typeface="Garamond"/>
                        </a:rPr>
                        <a:t>FpDensityMorgan1</a:t>
                      </a:r>
                      <a:endParaRPr b="1">
                        <a:solidFill>
                          <a:schemeClr val="dk1"/>
                        </a:solidFill>
                        <a:latin typeface="Garamond"/>
                        <a:ea typeface="Garamond"/>
                        <a:cs typeface="Garamond"/>
                        <a:sym typeface="Garamon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chemeClr val="dk1"/>
                          </a:solidFill>
                          <a:latin typeface="Garamond"/>
                          <a:ea typeface="Garamond"/>
                          <a:cs typeface="Garamond"/>
                          <a:sym typeface="Garamond"/>
                        </a:rPr>
                        <a:t>0.178862</a:t>
                      </a:r>
                      <a:endParaRPr b="1">
                        <a:solidFill>
                          <a:schemeClr val="dk1"/>
                        </a:solidFill>
                        <a:latin typeface="Garamond"/>
                        <a:ea typeface="Garamond"/>
                        <a:cs typeface="Garamond"/>
                        <a:sym typeface="Garamon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chemeClr val="dk1"/>
                          </a:solidFill>
                          <a:latin typeface="Garamond"/>
                          <a:ea typeface="Garamond"/>
                          <a:cs typeface="Garamond"/>
                          <a:sym typeface="Garamond"/>
                        </a:rPr>
                        <a:t>FpDensityMorgan2</a:t>
                      </a:r>
                      <a:endParaRPr b="1">
                        <a:solidFill>
                          <a:schemeClr val="dk1"/>
                        </a:solidFill>
                        <a:latin typeface="Garamond"/>
                        <a:ea typeface="Garamond"/>
                        <a:cs typeface="Garamond"/>
                        <a:sym typeface="Garamon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chemeClr val="dk1"/>
                          </a:solidFill>
                          <a:latin typeface="Garamond"/>
                          <a:ea typeface="Garamond"/>
                          <a:cs typeface="Garamond"/>
                          <a:sym typeface="Garamond"/>
                        </a:rPr>
                        <a:t>0.158070</a:t>
                      </a:r>
                      <a:endParaRPr b="1">
                        <a:solidFill>
                          <a:schemeClr val="dk1"/>
                        </a:solidFill>
                        <a:latin typeface="Garamond"/>
                        <a:ea typeface="Garamond"/>
                        <a:cs typeface="Garamond"/>
                        <a:sym typeface="Garamon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chemeClr val="dk1"/>
                          </a:solidFill>
                          <a:latin typeface="Garamond"/>
                          <a:ea typeface="Garamond"/>
                          <a:cs typeface="Garamond"/>
                          <a:sym typeface="Garamond"/>
                        </a:rPr>
                        <a:t>Heavy Atom Count </a:t>
                      </a:r>
                      <a:endParaRPr b="1">
                        <a:solidFill>
                          <a:schemeClr val="dk1"/>
                        </a:solidFill>
                        <a:latin typeface="Garamond"/>
                        <a:ea typeface="Garamond"/>
                        <a:cs typeface="Garamond"/>
                        <a:sym typeface="Garamon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chemeClr val="dk1"/>
                          </a:solidFill>
                          <a:latin typeface="Garamond"/>
                          <a:ea typeface="Garamond"/>
                          <a:cs typeface="Garamond"/>
                          <a:sym typeface="Garamond"/>
                        </a:rPr>
                        <a:t>0.103216</a:t>
                      </a:r>
                      <a:endParaRPr b="1">
                        <a:solidFill>
                          <a:schemeClr val="dk1"/>
                        </a:solidFill>
                        <a:latin typeface="Garamond"/>
                        <a:ea typeface="Garamond"/>
                        <a:cs typeface="Garamond"/>
                        <a:sym typeface="Garamon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9"/>
          <p:cNvSpPr txBox="1"/>
          <p:nvPr>
            <p:ph idx="12" type="sldNum"/>
          </p:nvPr>
        </p:nvSpPr>
        <p:spPr>
          <a:xfrm>
            <a:off x="272105" y="4840128"/>
            <a:ext cx="246000" cy="11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13" name="Google Shape;313;p39"/>
          <p:cNvSpPr txBox="1"/>
          <p:nvPr>
            <p:ph idx="1" type="body"/>
          </p:nvPr>
        </p:nvSpPr>
        <p:spPr>
          <a:xfrm>
            <a:off x="459675" y="1038100"/>
            <a:ext cx="3959400" cy="3295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94640" lvl="0" marL="457200" rtl="0" algn="l">
              <a:spcBef>
                <a:spcPts val="0"/>
              </a:spcBef>
              <a:spcAft>
                <a:spcPts val="0"/>
              </a:spcAft>
              <a:buSzPts val="1040"/>
              <a:buFont typeface="Garamond"/>
              <a:buChar char="-"/>
            </a:pPr>
            <a:r>
              <a:rPr lang="en-US" sz="1800">
                <a:latin typeface="Garamond"/>
                <a:ea typeface="Garamond"/>
                <a:cs typeface="Garamond"/>
                <a:sym typeface="Garamond"/>
              </a:rPr>
              <a:t>Package to break down SMILE strings into fingerprints</a:t>
            </a:r>
            <a:endParaRPr sz="1800">
              <a:latin typeface="Garamond"/>
              <a:ea typeface="Garamond"/>
              <a:cs typeface="Garamond"/>
              <a:sym typeface="Garamon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Garamond"/>
              <a:buChar char="-"/>
            </a:pPr>
            <a:r>
              <a:rPr lang="en-US" sz="1800">
                <a:latin typeface="Garamond"/>
                <a:ea typeface="Garamond"/>
                <a:cs typeface="Garamond"/>
                <a:sym typeface="Garamond"/>
              </a:rPr>
              <a:t>Fingerprints provide important feature extraction</a:t>
            </a:r>
            <a:endParaRPr sz="1800">
              <a:latin typeface="Garamond"/>
              <a:ea typeface="Garamond"/>
              <a:cs typeface="Garamond"/>
              <a:sym typeface="Garamon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Garamond"/>
              <a:buChar char="-"/>
            </a:pPr>
            <a:r>
              <a:rPr lang="en-US" sz="1800">
                <a:latin typeface="Garamond"/>
                <a:ea typeface="Garamond"/>
                <a:cs typeface="Garamond"/>
                <a:sym typeface="Garamond"/>
              </a:rPr>
              <a:t>5 different fingerprints used by paper</a:t>
            </a:r>
            <a:endParaRPr sz="1800">
              <a:latin typeface="Garamond"/>
              <a:ea typeface="Garamond"/>
              <a:cs typeface="Garamond"/>
              <a:sym typeface="Garamond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Garamond"/>
              <a:buChar char="-"/>
            </a:pPr>
            <a:r>
              <a:rPr lang="en-US" sz="1800">
                <a:latin typeface="Garamond"/>
                <a:ea typeface="Garamond"/>
                <a:cs typeface="Garamond"/>
                <a:sym typeface="Garamond"/>
              </a:rPr>
              <a:t>CDK</a:t>
            </a:r>
            <a:endParaRPr sz="1800">
              <a:latin typeface="Garamond"/>
              <a:ea typeface="Garamond"/>
              <a:cs typeface="Garamond"/>
              <a:sym typeface="Garamond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Garamond"/>
              <a:buChar char="-"/>
            </a:pPr>
            <a:r>
              <a:rPr lang="en-US" sz="1800">
                <a:latin typeface="Garamond"/>
                <a:ea typeface="Garamond"/>
                <a:cs typeface="Garamond"/>
                <a:sym typeface="Garamond"/>
              </a:rPr>
              <a:t>EState</a:t>
            </a:r>
            <a:endParaRPr sz="1800">
              <a:latin typeface="Garamond"/>
              <a:ea typeface="Garamond"/>
              <a:cs typeface="Garamond"/>
              <a:sym typeface="Garamond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Garamond"/>
              <a:buChar char="-"/>
            </a:pPr>
            <a:r>
              <a:rPr lang="en-US" sz="1800">
                <a:latin typeface="Garamond"/>
                <a:ea typeface="Garamond"/>
                <a:cs typeface="Garamond"/>
                <a:sym typeface="Garamond"/>
              </a:rPr>
              <a:t>MACCS</a:t>
            </a:r>
            <a:endParaRPr sz="1800">
              <a:latin typeface="Garamond"/>
              <a:ea typeface="Garamond"/>
              <a:cs typeface="Garamond"/>
              <a:sym typeface="Garamond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Garamond"/>
              <a:buChar char="-"/>
            </a:pPr>
            <a:r>
              <a:rPr lang="en-US" sz="1800">
                <a:latin typeface="Garamond"/>
                <a:ea typeface="Garamond"/>
                <a:cs typeface="Garamond"/>
                <a:sym typeface="Garamond"/>
              </a:rPr>
              <a:t>PubChem</a:t>
            </a:r>
            <a:endParaRPr sz="1800">
              <a:latin typeface="Garamond"/>
              <a:ea typeface="Garamond"/>
              <a:cs typeface="Garamond"/>
              <a:sym typeface="Garamond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Garamond"/>
              <a:buChar char="-"/>
            </a:pPr>
            <a:r>
              <a:rPr lang="en-US" sz="1800">
                <a:latin typeface="Garamond"/>
                <a:ea typeface="Garamond"/>
                <a:cs typeface="Garamond"/>
                <a:sym typeface="Garamond"/>
              </a:rPr>
              <a:t>Substructure</a:t>
            </a:r>
            <a:endParaRPr sz="1800"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314" name="Google Shape;314;p39"/>
          <p:cNvSpPr txBox="1"/>
          <p:nvPr>
            <p:ph type="title"/>
          </p:nvPr>
        </p:nvSpPr>
        <p:spPr>
          <a:xfrm>
            <a:off x="453585" y="318750"/>
            <a:ext cx="7753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Padelpy: Fingerprints</a:t>
            </a:r>
            <a:endParaRPr sz="3000"/>
          </a:p>
        </p:txBody>
      </p:sp>
      <p:pic>
        <p:nvPicPr>
          <p:cNvPr id="315" name="Google Shape;31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9179" y="777450"/>
            <a:ext cx="3689995" cy="3854276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39"/>
          <p:cNvSpPr/>
          <p:nvPr/>
        </p:nvSpPr>
        <p:spPr>
          <a:xfrm>
            <a:off x="988775" y="2405100"/>
            <a:ext cx="1444500" cy="387300"/>
          </a:xfrm>
          <a:prstGeom prst="rect">
            <a:avLst/>
          </a:prstGeom>
          <a:noFill/>
          <a:ln cap="flat" cmpd="sng" w="76200">
            <a:solidFill>
              <a:srgbClr val="93C4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0"/>
          <p:cNvSpPr txBox="1"/>
          <p:nvPr>
            <p:ph idx="12" type="sldNum"/>
          </p:nvPr>
        </p:nvSpPr>
        <p:spPr>
          <a:xfrm>
            <a:off x="272105" y="4840128"/>
            <a:ext cx="246000" cy="11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23" name="Google Shape;323;p40"/>
          <p:cNvSpPr txBox="1"/>
          <p:nvPr>
            <p:ph type="title"/>
          </p:nvPr>
        </p:nvSpPr>
        <p:spPr>
          <a:xfrm>
            <a:off x="453585" y="318750"/>
            <a:ext cx="7753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Padelpy: Fingerprints</a:t>
            </a:r>
            <a:endParaRPr sz="3000"/>
          </a:p>
        </p:txBody>
      </p:sp>
      <p:pic>
        <p:nvPicPr>
          <p:cNvPr id="324" name="Google Shape;32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85100" y="843300"/>
            <a:ext cx="5072174" cy="3787475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40"/>
          <p:cNvSpPr/>
          <p:nvPr/>
        </p:nvSpPr>
        <p:spPr>
          <a:xfrm>
            <a:off x="3526925" y="2818300"/>
            <a:ext cx="2325000" cy="1515000"/>
          </a:xfrm>
          <a:prstGeom prst="ellipse">
            <a:avLst/>
          </a:prstGeom>
          <a:noFill/>
          <a:ln cap="flat" cmpd="sng" w="76200">
            <a:solidFill>
              <a:srgbClr val="93C4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40"/>
          <p:cNvSpPr txBox="1"/>
          <p:nvPr>
            <p:ph idx="1" type="body"/>
          </p:nvPr>
        </p:nvSpPr>
        <p:spPr>
          <a:xfrm>
            <a:off x="459675" y="1038100"/>
            <a:ext cx="2437200" cy="3295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latin typeface="Garamond"/>
                <a:ea typeface="Garamond"/>
                <a:cs typeface="Garamond"/>
                <a:sym typeface="Garamond"/>
              </a:rPr>
              <a:t>Detect aromaticity</a:t>
            </a:r>
            <a:r>
              <a:rPr lang="en-US" sz="1300">
                <a:latin typeface="Garamond"/>
                <a:ea typeface="Garamond"/>
                <a:cs typeface="Garamond"/>
                <a:sym typeface="Garamond"/>
              </a:rPr>
              <a:t>: Enables detection of aromaticity (like benzene) in molecules</a:t>
            </a:r>
            <a:endParaRPr sz="1300">
              <a:latin typeface="Garamond"/>
              <a:ea typeface="Garamond"/>
              <a:cs typeface="Garamond"/>
              <a:sym typeface="Garamond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-US" sz="1300">
                <a:latin typeface="Garamond"/>
                <a:ea typeface="Garamond"/>
                <a:cs typeface="Garamond"/>
                <a:sym typeface="Garamond"/>
              </a:rPr>
              <a:t>Standardized nitro</a:t>
            </a:r>
            <a:r>
              <a:rPr lang="en-US" sz="1300">
                <a:latin typeface="Garamond"/>
                <a:ea typeface="Garamond"/>
                <a:cs typeface="Garamond"/>
                <a:sym typeface="Garamond"/>
              </a:rPr>
              <a:t>: Enables detection of aromaticity (like -NO2) in molecules</a:t>
            </a:r>
            <a:endParaRPr sz="1300">
              <a:latin typeface="Garamond"/>
              <a:ea typeface="Garamond"/>
              <a:cs typeface="Garamond"/>
              <a:sym typeface="Garamond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-US" sz="1300">
                <a:latin typeface="Garamond"/>
                <a:ea typeface="Garamond"/>
                <a:cs typeface="Garamond"/>
                <a:sym typeface="Garamond"/>
              </a:rPr>
              <a:t>Standardized tautomers</a:t>
            </a:r>
            <a:r>
              <a:rPr lang="en-US" sz="1300">
                <a:latin typeface="Garamond"/>
                <a:ea typeface="Garamond"/>
                <a:cs typeface="Garamond"/>
                <a:sym typeface="Garamond"/>
              </a:rPr>
              <a:t>: Standardizes molecules that can interconvert by rearranging bonds and atoms</a:t>
            </a:r>
            <a:endParaRPr sz="1300">
              <a:latin typeface="Garamond"/>
              <a:ea typeface="Garamond"/>
              <a:cs typeface="Garamond"/>
              <a:sym typeface="Garamond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-US" sz="1300">
                <a:latin typeface="Garamond"/>
                <a:ea typeface="Garamond"/>
                <a:cs typeface="Garamond"/>
                <a:sym typeface="Garamond"/>
              </a:rPr>
              <a:t>Remove salt</a:t>
            </a:r>
            <a:endParaRPr b="1" sz="1300">
              <a:latin typeface="Garamond"/>
              <a:ea typeface="Garamond"/>
              <a:cs typeface="Garamond"/>
              <a:sym typeface="Garamond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-US" sz="1300" u="sng">
                <a:highlight>
                  <a:srgbClr val="B6D7A8"/>
                </a:highlight>
                <a:latin typeface="Garamond"/>
                <a:ea typeface="Garamond"/>
                <a:cs typeface="Garamond"/>
                <a:sym typeface="Garamond"/>
              </a:rPr>
              <a:t>Fingerprints = True</a:t>
            </a:r>
            <a:r>
              <a:rPr lang="en-US" sz="1300" u="sng">
                <a:highlight>
                  <a:srgbClr val="B6D7A8"/>
                </a:highlight>
                <a:latin typeface="Garamond"/>
                <a:ea typeface="Garamond"/>
                <a:cs typeface="Garamond"/>
                <a:sym typeface="Garamond"/>
              </a:rPr>
              <a:t>:</a:t>
            </a:r>
            <a:endParaRPr sz="1300" u="sng">
              <a:highlight>
                <a:srgbClr val="B6D7A8"/>
              </a:highlight>
              <a:latin typeface="Garamond"/>
              <a:ea typeface="Garamond"/>
              <a:cs typeface="Garamond"/>
              <a:sym typeface="Garamond"/>
            </a:endParaRPr>
          </a:p>
          <a:p>
            <a:pPr indent="0" lvl="0" marL="0" rtl="0" algn="l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300">
                <a:latin typeface="Garamond"/>
                <a:ea typeface="Garamond"/>
                <a:cs typeface="Garamond"/>
                <a:sym typeface="Garamond"/>
              </a:rPr>
              <a:t>Specifies that molecular fingerprints be calculated in addition to descriptors.</a:t>
            </a:r>
            <a:endParaRPr sz="1300">
              <a:latin typeface="Garamond"/>
              <a:ea typeface="Garamond"/>
              <a:cs typeface="Garamond"/>
              <a:sym typeface="Garamond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41"/>
          <p:cNvSpPr txBox="1"/>
          <p:nvPr>
            <p:ph idx="12" type="sldNum"/>
          </p:nvPr>
        </p:nvSpPr>
        <p:spPr>
          <a:xfrm>
            <a:off x="272105" y="4840128"/>
            <a:ext cx="246000" cy="11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33" name="Google Shape;333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775" y="1513700"/>
            <a:ext cx="7647401" cy="3083625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41"/>
          <p:cNvSpPr txBox="1"/>
          <p:nvPr>
            <p:ph type="title"/>
          </p:nvPr>
        </p:nvSpPr>
        <p:spPr>
          <a:xfrm>
            <a:off x="453585" y="318750"/>
            <a:ext cx="7753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Padelpy: Fingerprints</a:t>
            </a:r>
            <a:endParaRPr sz="3000"/>
          </a:p>
        </p:txBody>
      </p:sp>
      <p:sp>
        <p:nvSpPr>
          <p:cNvPr id="335" name="Google Shape;335;p41"/>
          <p:cNvSpPr txBox="1"/>
          <p:nvPr>
            <p:ph idx="1" type="body"/>
          </p:nvPr>
        </p:nvSpPr>
        <p:spPr>
          <a:xfrm>
            <a:off x="518000" y="890450"/>
            <a:ext cx="7647300" cy="493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Garamond"/>
              <a:buChar char="▪"/>
            </a:pPr>
            <a:r>
              <a:rPr lang="en-US" sz="1400">
                <a:latin typeface="Garamond"/>
                <a:ea typeface="Garamond"/>
                <a:cs typeface="Garamond"/>
                <a:sym typeface="Garamond"/>
              </a:rPr>
              <a:t>1024 features from CDK fingerprint: train, validation, test</a:t>
            </a:r>
            <a:endParaRPr sz="1400">
              <a:latin typeface="Garamond"/>
              <a:ea typeface="Garamond"/>
              <a:cs typeface="Garamond"/>
              <a:sym typeface="Garamon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Garamond"/>
              <a:buChar char="▪"/>
            </a:pPr>
            <a:r>
              <a:rPr lang="en-US" sz="1400">
                <a:latin typeface="Garamond"/>
                <a:ea typeface="Garamond"/>
                <a:cs typeface="Garamond"/>
                <a:sym typeface="Garamond"/>
              </a:rPr>
              <a:t>Java bash script breaks down smiles into fingerprints (features not easy to understand)</a:t>
            </a:r>
            <a:endParaRPr sz="1400"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336" name="Google Shape;336;p41"/>
          <p:cNvSpPr/>
          <p:nvPr/>
        </p:nvSpPr>
        <p:spPr>
          <a:xfrm>
            <a:off x="378650" y="1439500"/>
            <a:ext cx="1668600" cy="3333600"/>
          </a:xfrm>
          <a:prstGeom prst="rect">
            <a:avLst/>
          </a:prstGeom>
          <a:noFill/>
          <a:ln cap="flat" cmpd="sng" w="3810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2"/>
          <p:cNvSpPr txBox="1"/>
          <p:nvPr>
            <p:ph idx="12" type="sldNum"/>
          </p:nvPr>
        </p:nvSpPr>
        <p:spPr>
          <a:xfrm>
            <a:off x="272105" y="4840128"/>
            <a:ext cx="246000" cy="11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43" name="Google Shape;343;p42"/>
          <p:cNvSpPr txBox="1"/>
          <p:nvPr>
            <p:ph type="title"/>
          </p:nvPr>
        </p:nvSpPr>
        <p:spPr>
          <a:xfrm>
            <a:off x="453585" y="318750"/>
            <a:ext cx="7753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Padelpy: Removing low variance</a:t>
            </a:r>
            <a:endParaRPr sz="3000"/>
          </a:p>
        </p:txBody>
      </p:sp>
      <p:pic>
        <p:nvPicPr>
          <p:cNvPr id="344" name="Google Shape;34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1205" y="878500"/>
            <a:ext cx="4981575" cy="1552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42"/>
          <p:cNvPicPr preferRelativeResize="0"/>
          <p:nvPr/>
        </p:nvPicPr>
        <p:blipFill rotWithShape="1">
          <a:blip r:embed="rId4">
            <a:alphaModFix/>
          </a:blip>
          <a:srcRect b="0" l="0" r="0" t="6323"/>
          <a:stretch/>
        </p:blipFill>
        <p:spPr>
          <a:xfrm>
            <a:off x="785800" y="3136900"/>
            <a:ext cx="7572375" cy="1552575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42"/>
          <p:cNvSpPr txBox="1"/>
          <p:nvPr>
            <p:ph idx="1" type="body"/>
          </p:nvPr>
        </p:nvSpPr>
        <p:spPr>
          <a:xfrm>
            <a:off x="2081200" y="2431075"/>
            <a:ext cx="4981500" cy="262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600"/>
              </a:spcAft>
              <a:buNone/>
            </a:pPr>
            <a:r>
              <a:rPr b="1" lang="en-US" sz="1300">
                <a:latin typeface="Garamond"/>
                <a:ea typeface="Garamond"/>
                <a:cs typeface="Garamond"/>
                <a:sym typeface="Garamond"/>
              </a:rPr>
              <a:t>Variance:</a:t>
            </a:r>
            <a:r>
              <a:rPr lang="en-US" sz="1300">
                <a:latin typeface="Garamond"/>
                <a:ea typeface="Garamond"/>
                <a:cs typeface="Garamond"/>
                <a:sym typeface="Garamond"/>
              </a:rPr>
              <a:t>      0	        0		     0.1		    0	         0.015</a:t>
            </a:r>
            <a:endParaRPr sz="1300"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347" name="Google Shape;347;p42"/>
          <p:cNvSpPr txBox="1"/>
          <p:nvPr>
            <p:ph idx="1" type="body"/>
          </p:nvPr>
        </p:nvSpPr>
        <p:spPr>
          <a:xfrm>
            <a:off x="785800" y="2783988"/>
            <a:ext cx="4981500" cy="262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600"/>
              </a:spcAft>
              <a:buNone/>
            </a:pPr>
            <a:r>
              <a:rPr b="1" lang="en-US" sz="1400">
                <a:latin typeface="Garamond"/>
                <a:ea typeface="Garamond"/>
                <a:cs typeface="Garamond"/>
                <a:sym typeface="Garamond"/>
              </a:rPr>
              <a:t>Removed variance lower than 0.1: </a:t>
            </a:r>
            <a:r>
              <a:rPr lang="en-US" sz="1400">
                <a:latin typeface="Garamond"/>
                <a:ea typeface="Garamond"/>
                <a:cs typeface="Garamond"/>
                <a:sym typeface="Garamond"/>
              </a:rPr>
              <a:t>1024 -&gt; 519 features for train</a:t>
            </a:r>
            <a:endParaRPr sz="1400"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348" name="Google Shape;348;p42"/>
          <p:cNvSpPr txBox="1"/>
          <p:nvPr>
            <p:ph idx="1" type="body"/>
          </p:nvPr>
        </p:nvSpPr>
        <p:spPr>
          <a:xfrm>
            <a:off x="330025" y="878488"/>
            <a:ext cx="4981500" cy="262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600"/>
              </a:spcAft>
              <a:buNone/>
            </a:pPr>
            <a:r>
              <a:rPr b="1" lang="en-US" sz="1400">
                <a:latin typeface="Garamond"/>
                <a:ea typeface="Garamond"/>
                <a:cs typeface="Garamond"/>
                <a:sym typeface="Garamond"/>
              </a:rPr>
              <a:t>Sample (not dataset)</a:t>
            </a:r>
            <a:endParaRPr sz="1400">
              <a:latin typeface="Garamond"/>
              <a:ea typeface="Garamond"/>
              <a:cs typeface="Garamond"/>
              <a:sym typeface="Garamond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43"/>
          <p:cNvSpPr txBox="1"/>
          <p:nvPr>
            <p:ph idx="12" type="sldNum"/>
          </p:nvPr>
        </p:nvSpPr>
        <p:spPr>
          <a:xfrm>
            <a:off x="272105" y="4840128"/>
            <a:ext cx="246000" cy="11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55" name="Google Shape;355;p43"/>
          <p:cNvSpPr txBox="1"/>
          <p:nvPr>
            <p:ph type="title"/>
          </p:nvPr>
        </p:nvSpPr>
        <p:spPr>
          <a:xfrm>
            <a:off x="453585" y="318750"/>
            <a:ext cx="7753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Padelpy RFC</a:t>
            </a:r>
            <a:endParaRPr sz="3000"/>
          </a:p>
        </p:txBody>
      </p:sp>
      <p:pic>
        <p:nvPicPr>
          <p:cNvPr id="356" name="Google Shape;356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5418" y="777450"/>
            <a:ext cx="5230129" cy="3854275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43"/>
          <p:cNvSpPr/>
          <p:nvPr/>
        </p:nvSpPr>
        <p:spPr>
          <a:xfrm>
            <a:off x="3032075" y="3973875"/>
            <a:ext cx="1714500" cy="166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43"/>
          <p:cNvSpPr/>
          <p:nvPr/>
        </p:nvSpPr>
        <p:spPr>
          <a:xfrm>
            <a:off x="2637050" y="4188225"/>
            <a:ext cx="1714500" cy="166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p43"/>
          <p:cNvSpPr/>
          <p:nvPr/>
        </p:nvSpPr>
        <p:spPr>
          <a:xfrm>
            <a:off x="3231025" y="4402600"/>
            <a:ext cx="1714500" cy="166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60" name="Google Shape;360;p43"/>
          <p:cNvCxnSpPr/>
          <p:nvPr/>
        </p:nvCxnSpPr>
        <p:spPr>
          <a:xfrm>
            <a:off x="2982675" y="4062050"/>
            <a:ext cx="1930200" cy="0"/>
          </a:xfrm>
          <a:prstGeom prst="straightConnector1">
            <a:avLst/>
          </a:prstGeom>
          <a:noFill/>
          <a:ln cap="flat" cmpd="sng" w="28575">
            <a:solidFill>
              <a:srgbClr val="E0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1" name="Google Shape;361;p43"/>
          <p:cNvSpPr txBox="1"/>
          <p:nvPr>
            <p:ph idx="1" type="body"/>
          </p:nvPr>
        </p:nvSpPr>
        <p:spPr>
          <a:xfrm>
            <a:off x="4945525" y="3877275"/>
            <a:ext cx="2000100" cy="262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rPr>
              <a:t>0.881239812397 (I wish)</a:t>
            </a:r>
            <a:endParaRPr sz="1400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3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3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3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44"/>
          <p:cNvSpPr txBox="1"/>
          <p:nvPr>
            <p:ph idx="12" type="sldNum"/>
          </p:nvPr>
        </p:nvSpPr>
        <p:spPr>
          <a:xfrm>
            <a:off x="272105" y="4840128"/>
            <a:ext cx="246000" cy="11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68" name="Google Shape;368;p44"/>
          <p:cNvSpPr txBox="1"/>
          <p:nvPr>
            <p:ph type="title"/>
          </p:nvPr>
        </p:nvSpPr>
        <p:spPr>
          <a:xfrm>
            <a:off x="453585" y="318750"/>
            <a:ext cx="7753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Feature Extraction Comparison</a:t>
            </a:r>
            <a:endParaRPr sz="3000"/>
          </a:p>
        </p:txBody>
      </p:sp>
      <p:graphicFrame>
        <p:nvGraphicFramePr>
          <p:cNvPr id="369" name="Google Shape;369;p44"/>
          <p:cNvGraphicFramePr/>
          <p:nvPr/>
        </p:nvGraphicFramePr>
        <p:xfrm>
          <a:off x="549275" y="8831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{9AD2052F-CC69-4D25-9F92-F3E7D4462C15}</a:tableStyleId>
              </a:tblPr>
              <a:tblGrid>
                <a:gridCol w="2413000"/>
                <a:gridCol w="2413000"/>
                <a:gridCol w="24130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Garamond"/>
                        <a:ea typeface="Garamond"/>
                        <a:cs typeface="Garamond"/>
                        <a:sym typeface="Garamon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8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dk1"/>
                          </a:solidFill>
                          <a:latin typeface="Garamond"/>
                          <a:ea typeface="Garamond"/>
                          <a:cs typeface="Garamond"/>
                          <a:sym typeface="Garamond"/>
                        </a:rPr>
                        <a:t>RD_Kit</a:t>
                      </a:r>
                      <a:endParaRPr sz="2000">
                        <a:latin typeface="Garamond"/>
                        <a:ea typeface="Garamond"/>
                        <a:cs typeface="Garamond"/>
                        <a:sym typeface="Garamon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8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dk1"/>
                          </a:solidFill>
                          <a:latin typeface="Garamond"/>
                          <a:ea typeface="Garamond"/>
                          <a:cs typeface="Garamond"/>
                          <a:sym typeface="Garamond"/>
                        </a:rPr>
                        <a:t>Padelpy</a:t>
                      </a:r>
                      <a:endParaRPr sz="2000">
                        <a:latin typeface="Garamond"/>
                        <a:ea typeface="Garamond"/>
                        <a:cs typeface="Garamond"/>
                        <a:sym typeface="Garamond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Garamond"/>
                          <a:ea typeface="Garamond"/>
                          <a:cs typeface="Garamond"/>
                          <a:sym typeface="Garamond"/>
                        </a:rPr>
                        <a:t>Feature Number </a:t>
                      </a:r>
                      <a:endParaRPr>
                        <a:latin typeface="Garamond"/>
                        <a:ea typeface="Garamond"/>
                        <a:cs typeface="Garamond"/>
                        <a:sym typeface="Garamon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Garamond"/>
                          <a:ea typeface="Garamond"/>
                          <a:cs typeface="Garamond"/>
                          <a:sym typeface="Garamond"/>
                        </a:rPr>
                        <a:t>5</a:t>
                      </a:r>
                      <a:endParaRPr>
                        <a:latin typeface="Garamond"/>
                        <a:ea typeface="Garamond"/>
                        <a:cs typeface="Garamond"/>
                        <a:sym typeface="Garamon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  <a:latin typeface="Garamond"/>
                          <a:ea typeface="Garamond"/>
                          <a:cs typeface="Garamond"/>
                          <a:sym typeface="Garamond"/>
                        </a:rPr>
                        <a:t>1024 -&gt; 519</a:t>
                      </a:r>
                      <a:endParaRPr>
                        <a:latin typeface="Garamond"/>
                        <a:ea typeface="Garamond"/>
                        <a:cs typeface="Garamond"/>
                        <a:sym typeface="Garamond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Garamond"/>
                          <a:ea typeface="Garamond"/>
                          <a:cs typeface="Garamond"/>
                          <a:sym typeface="Garamond"/>
                        </a:rPr>
                        <a:t>Feature I</a:t>
                      </a:r>
                      <a:r>
                        <a:rPr lang="en-US">
                          <a:latin typeface="Garamond"/>
                          <a:ea typeface="Garamond"/>
                          <a:cs typeface="Garamond"/>
                          <a:sym typeface="Garamond"/>
                        </a:rPr>
                        <a:t>nterpretability </a:t>
                      </a:r>
                      <a:endParaRPr>
                        <a:latin typeface="Garamond"/>
                        <a:ea typeface="Garamond"/>
                        <a:cs typeface="Garamond"/>
                        <a:sym typeface="Garamon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Garamond"/>
                          <a:ea typeface="Garamond"/>
                          <a:cs typeface="Garamond"/>
                          <a:sym typeface="Garamond"/>
                        </a:rPr>
                        <a:t>High</a:t>
                      </a:r>
                      <a:endParaRPr>
                        <a:latin typeface="Garamond"/>
                        <a:ea typeface="Garamond"/>
                        <a:cs typeface="Garamond"/>
                        <a:sym typeface="Garamon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Garamond"/>
                          <a:ea typeface="Garamond"/>
                          <a:cs typeface="Garamond"/>
                          <a:sym typeface="Garamond"/>
                        </a:rPr>
                        <a:t>Low</a:t>
                      </a:r>
                      <a:endParaRPr>
                        <a:latin typeface="Garamond"/>
                        <a:ea typeface="Garamond"/>
                        <a:cs typeface="Garamond"/>
                        <a:sym typeface="Garamond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Garamond"/>
                          <a:ea typeface="Garamond"/>
                          <a:cs typeface="Garamond"/>
                          <a:sym typeface="Garamond"/>
                        </a:rPr>
                        <a:t>Feature Output</a:t>
                      </a:r>
                      <a:endParaRPr>
                        <a:latin typeface="Garamond"/>
                        <a:ea typeface="Garamond"/>
                        <a:cs typeface="Garamond"/>
                        <a:sym typeface="Garamon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Garamond"/>
                          <a:ea typeface="Garamond"/>
                          <a:cs typeface="Garamond"/>
                          <a:sym typeface="Garamond"/>
                        </a:rPr>
                        <a:t>Numerical Weights</a:t>
                      </a:r>
                      <a:endParaRPr>
                        <a:latin typeface="Garamond"/>
                        <a:ea typeface="Garamond"/>
                        <a:cs typeface="Garamond"/>
                        <a:sym typeface="Garamon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Garamond"/>
                          <a:ea typeface="Garamond"/>
                          <a:cs typeface="Garamond"/>
                          <a:sym typeface="Garamond"/>
                        </a:rPr>
                        <a:t>0 or 1 </a:t>
                      </a:r>
                      <a:endParaRPr>
                        <a:latin typeface="Garamond"/>
                        <a:ea typeface="Garamond"/>
                        <a:cs typeface="Garamond"/>
                        <a:sym typeface="Garamond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Garamond"/>
                          <a:ea typeface="Garamond"/>
                          <a:cs typeface="Garamond"/>
                          <a:sym typeface="Garamond"/>
                        </a:rPr>
                        <a:t>Model Score ROC AUC</a:t>
                      </a:r>
                      <a:endParaRPr>
                        <a:latin typeface="Garamond"/>
                        <a:ea typeface="Garamond"/>
                        <a:cs typeface="Garamond"/>
                        <a:sym typeface="Garamon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Garamond"/>
                          <a:ea typeface="Garamond"/>
                          <a:cs typeface="Garamond"/>
                          <a:sym typeface="Garamond"/>
                        </a:rPr>
                        <a:t>Training: 0.984</a:t>
                      </a:r>
                      <a:endParaRPr>
                        <a:latin typeface="Garamond"/>
                        <a:ea typeface="Garamond"/>
                        <a:cs typeface="Garamond"/>
                        <a:sym typeface="Garamond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Garamond"/>
                          <a:ea typeface="Garamond"/>
                          <a:cs typeface="Garamond"/>
                          <a:sym typeface="Garamond"/>
                        </a:rPr>
                        <a:t>Test: 0.667</a:t>
                      </a:r>
                      <a:endParaRPr>
                        <a:latin typeface="Garamond"/>
                        <a:ea typeface="Garamond"/>
                        <a:cs typeface="Garamond"/>
                        <a:sym typeface="Garamond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Garamond"/>
                          <a:ea typeface="Garamond"/>
                          <a:cs typeface="Garamond"/>
                          <a:sym typeface="Garamond"/>
                        </a:rPr>
                        <a:t>Val: 0.655</a:t>
                      </a:r>
                      <a:endParaRPr>
                        <a:latin typeface="Garamond"/>
                        <a:ea typeface="Garamond"/>
                        <a:cs typeface="Garamond"/>
                        <a:sym typeface="Garamond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Garamond"/>
                        <a:ea typeface="Garamond"/>
                        <a:cs typeface="Garamond"/>
                        <a:sym typeface="Garamon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Garamond"/>
                          <a:ea typeface="Garamond"/>
                          <a:cs typeface="Garamond"/>
                          <a:sym typeface="Garamond"/>
                        </a:rPr>
                        <a:t>Training: 0.998</a:t>
                      </a:r>
                      <a:endParaRPr>
                        <a:latin typeface="Garamond"/>
                        <a:ea typeface="Garamond"/>
                        <a:cs typeface="Garamond"/>
                        <a:sym typeface="Garamond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Garamond"/>
                          <a:ea typeface="Garamond"/>
                          <a:cs typeface="Garamond"/>
                          <a:sym typeface="Garamond"/>
                        </a:rPr>
                        <a:t>Test: 0.886</a:t>
                      </a:r>
                      <a:endParaRPr>
                        <a:latin typeface="Garamond"/>
                        <a:ea typeface="Garamond"/>
                        <a:cs typeface="Garamond"/>
                        <a:sym typeface="Garamond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Garamond"/>
                          <a:ea typeface="Garamond"/>
                          <a:cs typeface="Garamond"/>
                          <a:sym typeface="Garamond"/>
                        </a:rPr>
                        <a:t>Val: 0.865</a:t>
                      </a:r>
                      <a:endParaRPr>
                        <a:latin typeface="Garamond"/>
                        <a:ea typeface="Garamond"/>
                        <a:cs typeface="Garamond"/>
                        <a:sym typeface="Garamond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370" name="Google Shape;370;p44"/>
          <p:cNvSpPr/>
          <p:nvPr/>
        </p:nvSpPr>
        <p:spPr>
          <a:xfrm>
            <a:off x="574325" y="3655600"/>
            <a:ext cx="7188900" cy="916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/>
              <a:t>RD_Kit</a:t>
            </a:r>
            <a:r>
              <a:rPr lang="en-US" sz="1200"/>
              <a:t> offers high interpretability with fewer features, suitable for applications where understanding feature influence is crucial, but shows lower performance metrics. 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/>
              <a:t>Padelpy</a:t>
            </a:r>
            <a:r>
              <a:rPr lang="en-US" sz="1200"/>
              <a:t> provides significantly better performance with less interpretability, making it ideal for applications prioritizing accuracy over transparency.</a:t>
            </a:r>
            <a:endParaRPr sz="15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45"/>
          <p:cNvSpPr txBox="1"/>
          <p:nvPr>
            <p:ph idx="12" type="sldNum"/>
          </p:nvPr>
        </p:nvSpPr>
        <p:spPr>
          <a:xfrm>
            <a:off x="272105" y="4840128"/>
            <a:ext cx="246000" cy="11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77" name="Google Shape;377;p45"/>
          <p:cNvSpPr txBox="1"/>
          <p:nvPr>
            <p:ph type="title"/>
          </p:nvPr>
        </p:nvSpPr>
        <p:spPr>
          <a:xfrm>
            <a:off x="453585" y="318750"/>
            <a:ext cx="7753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Padelpy SVM</a:t>
            </a:r>
            <a:endParaRPr sz="3000"/>
          </a:p>
        </p:txBody>
      </p:sp>
      <p:pic>
        <p:nvPicPr>
          <p:cNvPr id="378" name="Google Shape;378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2112" y="777450"/>
            <a:ext cx="3996717" cy="4366051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45"/>
          <p:cNvSpPr/>
          <p:nvPr/>
        </p:nvSpPr>
        <p:spPr>
          <a:xfrm>
            <a:off x="1931513" y="2862200"/>
            <a:ext cx="4797900" cy="799500"/>
          </a:xfrm>
          <a:prstGeom prst="rect">
            <a:avLst/>
          </a:prstGeom>
          <a:noFill/>
          <a:ln cap="flat" cmpd="sng" w="38100">
            <a:solidFill>
              <a:srgbClr val="93C4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p45"/>
          <p:cNvSpPr txBox="1"/>
          <p:nvPr/>
        </p:nvSpPr>
        <p:spPr>
          <a:xfrm>
            <a:off x="164625" y="1252550"/>
            <a:ext cx="20013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kernel = ['linear', 'poly', 'rbf', 'sigmoid']</a:t>
            </a:r>
            <a:endParaRPr b="1" sz="1300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indent="0" lvl="0" marL="0" rtl="0" algn="l">
              <a:spcBef>
                <a:spcPts val="600"/>
              </a:spcBef>
              <a:spcAft>
                <a:spcPts val="600"/>
              </a:spcAft>
              <a:buNone/>
            </a:pPr>
            <a:r>
              <a:rPr b="1" lang="en-US" sz="13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RBF was found to have the best output</a:t>
            </a:r>
            <a:endParaRPr b="1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46"/>
          <p:cNvSpPr txBox="1"/>
          <p:nvPr>
            <p:ph idx="12" type="sldNum"/>
          </p:nvPr>
        </p:nvSpPr>
        <p:spPr>
          <a:xfrm>
            <a:off x="272105" y="4840128"/>
            <a:ext cx="246000" cy="11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87" name="Google Shape;387;p46"/>
          <p:cNvSpPr txBox="1"/>
          <p:nvPr>
            <p:ph type="title"/>
          </p:nvPr>
        </p:nvSpPr>
        <p:spPr>
          <a:xfrm>
            <a:off x="453585" y="318750"/>
            <a:ext cx="7753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Padelpy XG Boost</a:t>
            </a:r>
            <a:endParaRPr sz="3000"/>
          </a:p>
        </p:txBody>
      </p:sp>
      <p:pic>
        <p:nvPicPr>
          <p:cNvPr id="388" name="Google Shape;388;p46"/>
          <p:cNvPicPr preferRelativeResize="0"/>
          <p:nvPr/>
        </p:nvPicPr>
        <p:blipFill rotWithShape="1">
          <a:blip r:embed="rId3">
            <a:alphaModFix/>
          </a:blip>
          <a:srcRect b="0" l="0" r="0" t="11699"/>
          <a:stretch/>
        </p:blipFill>
        <p:spPr>
          <a:xfrm>
            <a:off x="2180400" y="984425"/>
            <a:ext cx="4300151" cy="3586149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p46"/>
          <p:cNvSpPr/>
          <p:nvPr/>
        </p:nvSpPr>
        <p:spPr>
          <a:xfrm>
            <a:off x="1966150" y="3073875"/>
            <a:ext cx="4797900" cy="799500"/>
          </a:xfrm>
          <a:prstGeom prst="rect">
            <a:avLst/>
          </a:prstGeom>
          <a:noFill/>
          <a:ln cap="flat" cmpd="sng" w="38100">
            <a:solidFill>
              <a:srgbClr val="93C4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p46"/>
          <p:cNvSpPr txBox="1"/>
          <p:nvPr/>
        </p:nvSpPr>
        <p:spPr>
          <a:xfrm>
            <a:off x="8669625" y="7311925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u="sng">
                <a:solidFill>
                  <a:schemeClr val="hlink"/>
                </a:solidFill>
                <a:hlinkClick r:id="rId4"/>
              </a:rPr>
              <a:t>Final Project CDD 203 Notes.pdf</a:t>
            </a:r>
            <a:endParaRPr sz="1100" u="sng">
              <a:solidFill>
                <a:schemeClr val="hlink"/>
              </a:solidFill>
              <a:hlinkClick r:id="rId5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u="sng">
                <a:solidFill>
                  <a:schemeClr val="hlink"/>
                </a:solidFill>
                <a:hlinkClick r:id="rId6"/>
              </a:rPr>
              <a:t>PDF</a:t>
            </a:r>
            <a:endParaRPr sz="1100" u="sng">
              <a:solidFill>
                <a:schemeClr val="hlink"/>
              </a:solidFill>
              <a:hlinkClick r:id="rId7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u="sng">
                <a:solidFill>
                  <a:schemeClr val="hlink"/>
                </a:solidFill>
                <a:hlinkClick r:id="rId8"/>
              </a:rPr>
              <a:t>Open file</a:t>
            </a:r>
            <a:endParaRPr sz="1100" u="sng">
              <a:solidFill>
                <a:schemeClr val="hlink"/>
              </a:solidFill>
              <a:hlinkClick r:id="rId9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9"/>
          <p:cNvSpPr txBox="1"/>
          <p:nvPr>
            <p:ph idx="12" type="sldNum"/>
          </p:nvPr>
        </p:nvSpPr>
        <p:spPr>
          <a:xfrm>
            <a:off x="272105" y="4840128"/>
            <a:ext cx="246000" cy="11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6" name="Google Shape;186;p29"/>
          <p:cNvSpPr txBox="1"/>
          <p:nvPr>
            <p:ph idx="1" type="body"/>
          </p:nvPr>
        </p:nvSpPr>
        <p:spPr>
          <a:xfrm>
            <a:off x="364325" y="886750"/>
            <a:ext cx="5928300" cy="3661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Definition</a:t>
            </a:r>
            <a:r>
              <a:rPr lang="en-US" sz="1300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:</a:t>
            </a:r>
            <a:br>
              <a:rPr lang="en-US" sz="1300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</a:br>
            <a:r>
              <a:rPr lang="en-US" sz="1300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The AMES dataset evaluates </a:t>
            </a:r>
            <a:r>
              <a:rPr b="1" lang="en-US" sz="1300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mutagenicity</a:t>
            </a:r>
            <a:r>
              <a:rPr lang="en-US" sz="1300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 of chemical compounds, which refers to their potential to cause genetic mutations, often linked to carcinogenicity.</a:t>
            </a:r>
            <a:endParaRPr sz="1300">
              <a:solidFill>
                <a:srgbClr val="000000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b="1" lang="en-US" sz="1300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SMILES:</a:t>
            </a:r>
            <a:r>
              <a:rPr lang="en-US" sz="1300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 Chemical structures are represented as </a:t>
            </a:r>
            <a:r>
              <a:rPr b="1" lang="en-US" sz="1300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Simplified Molecular Input Line Entry System (SMILES)</a:t>
            </a:r>
            <a:r>
              <a:rPr lang="en-US" sz="1300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 strings, a compact way to encode molecular structures.</a:t>
            </a:r>
            <a:endParaRPr b="1" sz="1300">
              <a:solidFill>
                <a:srgbClr val="000000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b="1" lang="en-US" sz="1300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Mutagenicity:</a:t>
            </a:r>
            <a:r>
              <a:rPr lang="en-US" sz="1300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 Binary classification—Mutagenic (1) or Non-Mutagenic (0).</a:t>
            </a:r>
            <a:endParaRPr sz="1300">
              <a:solidFill>
                <a:srgbClr val="000000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Purpose</a:t>
            </a:r>
            <a:r>
              <a:rPr lang="en-US" sz="1300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:</a:t>
            </a:r>
            <a:endParaRPr sz="1300">
              <a:solidFill>
                <a:srgbClr val="000000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Garamond"/>
              <a:buChar char="●"/>
            </a:pPr>
            <a:r>
              <a:rPr lang="en-US" sz="1300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Widely used in computational toxicology and cheminformatics to predict chemical safety.</a:t>
            </a:r>
            <a:endParaRPr sz="1300">
              <a:solidFill>
                <a:srgbClr val="000000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Garamond"/>
              <a:buChar char="●"/>
            </a:pPr>
            <a:r>
              <a:rPr lang="en-US" sz="1300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Supports the development of models that reduce reliance on animal testing.</a:t>
            </a:r>
            <a:endParaRPr sz="1300">
              <a:solidFill>
                <a:srgbClr val="000000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Applications</a:t>
            </a:r>
            <a:r>
              <a:rPr lang="en-US" sz="1300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:</a:t>
            </a:r>
            <a:endParaRPr sz="1300">
              <a:solidFill>
                <a:srgbClr val="000000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Garamond"/>
              <a:buChar char="●"/>
            </a:pPr>
            <a:r>
              <a:rPr lang="en-US" sz="1300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Toxicity prediction.</a:t>
            </a:r>
            <a:endParaRPr sz="1300">
              <a:solidFill>
                <a:srgbClr val="000000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Garamond"/>
              <a:buChar char="●"/>
            </a:pPr>
            <a:r>
              <a:rPr lang="en-US" sz="1300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Feature engineering in drug discovery.</a:t>
            </a:r>
            <a:endParaRPr sz="1300">
              <a:solidFill>
                <a:srgbClr val="000000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300"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187" name="Google Shape;187;p29"/>
          <p:cNvSpPr txBox="1"/>
          <p:nvPr>
            <p:ph type="title"/>
          </p:nvPr>
        </p:nvSpPr>
        <p:spPr>
          <a:xfrm>
            <a:off x="364324" y="341325"/>
            <a:ext cx="8137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000000"/>
                </a:solidFill>
              </a:rPr>
              <a:t>Introduction to the AMES Dataset</a:t>
            </a:r>
            <a:endParaRPr sz="3000"/>
          </a:p>
        </p:txBody>
      </p:sp>
      <p:sp>
        <p:nvSpPr>
          <p:cNvPr id="188" name="Google Shape;188;p29"/>
          <p:cNvSpPr txBox="1"/>
          <p:nvPr/>
        </p:nvSpPr>
        <p:spPr>
          <a:xfrm>
            <a:off x="7357950" y="2179150"/>
            <a:ext cx="1799700" cy="5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</a:endParaRPr>
          </a:p>
        </p:txBody>
      </p:sp>
      <p:pic>
        <p:nvPicPr>
          <p:cNvPr id="189" name="Google Shape;18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19163" y="2686963"/>
            <a:ext cx="1799700" cy="179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9"/>
          <p:cNvPicPr preferRelativeResize="0"/>
          <p:nvPr/>
        </p:nvPicPr>
        <p:blipFill rotWithShape="1">
          <a:blip r:embed="rId4">
            <a:alphaModFix/>
          </a:blip>
          <a:srcRect b="0" l="0" r="38556" t="0"/>
          <a:stretch/>
        </p:blipFill>
        <p:spPr>
          <a:xfrm>
            <a:off x="6492870" y="1368875"/>
            <a:ext cx="2452275" cy="1143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9"/>
          <p:cNvSpPr txBox="1"/>
          <p:nvPr/>
        </p:nvSpPr>
        <p:spPr>
          <a:xfrm>
            <a:off x="7182550" y="956150"/>
            <a:ext cx="1914600" cy="5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Aspirin</a:t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192" name="Google Shape;192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716440">
            <a:off x="6539775" y="2625862"/>
            <a:ext cx="571025" cy="45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47"/>
          <p:cNvSpPr txBox="1"/>
          <p:nvPr>
            <p:ph idx="12" type="sldNum"/>
          </p:nvPr>
        </p:nvSpPr>
        <p:spPr>
          <a:xfrm>
            <a:off x="272105" y="4840128"/>
            <a:ext cx="246000" cy="11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97" name="Google Shape;397;p47"/>
          <p:cNvSpPr txBox="1"/>
          <p:nvPr>
            <p:ph type="title"/>
          </p:nvPr>
        </p:nvSpPr>
        <p:spPr>
          <a:xfrm>
            <a:off x="453585" y="318750"/>
            <a:ext cx="7753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Padelpy Logistic Regression</a:t>
            </a:r>
            <a:endParaRPr sz="3000"/>
          </a:p>
        </p:txBody>
      </p:sp>
      <p:pic>
        <p:nvPicPr>
          <p:cNvPr id="398" name="Google Shape;398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06089" y="843125"/>
            <a:ext cx="3931775" cy="4300375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p47"/>
          <p:cNvSpPr/>
          <p:nvPr/>
        </p:nvSpPr>
        <p:spPr>
          <a:xfrm>
            <a:off x="2173038" y="2172000"/>
            <a:ext cx="4797900" cy="799500"/>
          </a:xfrm>
          <a:prstGeom prst="rect">
            <a:avLst/>
          </a:prstGeom>
          <a:noFill/>
          <a:ln cap="flat" cmpd="sng" w="38100">
            <a:solidFill>
              <a:srgbClr val="93C4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p47"/>
          <p:cNvSpPr txBox="1"/>
          <p:nvPr/>
        </p:nvSpPr>
        <p:spPr>
          <a:xfrm>
            <a:off x="518100" y="1252550"/>
            <a:ext cx="20013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600"/>
              </a:spcAft>
              <a:buNone/>
            </a:pPr>
            <a:r>
              <a:rPr b="1" lang="en-US" sz="13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L2 penalty applied for all learning rates</a:t>
            </a:r>
            <a:endParaRPr b="1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48"/>
          <p:cNvSpPr txBox="1"/>
          <p:nvPr>
            <p:ph idx="12" type="sldNum"/>
          </p:nvPr>
        </p:nvSpPr>
        <p:spPr>
          <a:xfrm>
            <a:off x="272105" y="4840128"/>
            <a:ext cx="246000" cy="11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07" name="Google Shape;407;p48"/>
          <p:cNvSpPr txBox="1"/>
          <p:nvPr>
            <p:ph type="title"/>
          </p:nvPr>
        </p:nvSpPr>
        <p:spPr>
          <a:xfrm>
            <a:off x="453585" y="318750"/>
            <a:ext cx="7753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Model Evaluation</a:t>
            </a:r>
            <a:endParaRPr sz="3000"/>
          </a:p>
        </p:txBody>
      </p:sp>
      <p:graphicFrame>
        <p:nvGraphicFramePr>
          <p:cNvPr id="408" name="Google Shape;408;p48"/>
          <p:cNvGraphicFramePr/>
          <p:nvPr/>
        </p:nvGraphicFramePr>
        <p:xfrm>
          <a:off x="952500" y="9844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{9AD2052F-CC69-4D25-9F92-F3E7D4462C15}</a:tableStyleId>
              </a:tblPr>
              <a:tblGrid>
                <a:gridCol w="1447800"/>
                <a:gridCol w="1447800"/>
                <a:gridCol w="1447800"/>
                <a:gridCol w="1447800"/>
                <a:gridCol w="1447800"/>
              </a:tblGrid>
              <a:tr h="526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300">
                          <a:latin typeface="Garamond"/>
                          <a:ea typeface="Garamond"/>
                          <a:cs typeface="Garamond"/>
                          <a:sym typeface="Garamond"/>
                        </a:rPr>
                        <a:t>Model</a:t>
                      </a:r>
                      <a:endParaRPr b="1" sz="1300">
                        <a:latin typeface="Garamond"/>
                        <a:ea typeface="Garamond"/>
                        <a:cs typeface="Garamond"/>
                        <a:sym typeface="Garamon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300">
                          <a:latin typeface="Garamond"/>
                          <a:ea typeface="Garamond"/>
                          <a:cs typeface="Garamond"/>
                          <a:sym typeface="Garamond"/>
                        </a:rPr>
                        <a:t>Test </a:t>
                      </a:r>
                      <a:r>
                        <a:rPr b="1" lang="en-US" sz="1300">
                          <a:latin typeface="Garamond"/>
                          <a:ea typeface="Garamond"/>
                          <a:cs typeface="Garamond"/>
                          <a:sym typeface="Garamond"/>
                        </a:rPr>
                        <a:t>ROC AUC Score</a:t>
                      </a:r>
                      <a:endParaRPr b="1" sz="1300">
                        <a:latin typeface="Garamond"/>
                        <a:ea typeface="Garamond"/>
                        <a:cs typeface="Garamond"/>
                        <a:sym typeface="Garamon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300">
                          <a:latin typeface="Garamond"/>
                          <a:ea typeface="Garamond"/>
                          <a:cs typeface="Garamond"/>
                          <a:sym typeface="Garamond"/>
                        </a:rPr>
                        <a:t>Train</a:t>
                      </a:r>
                      <a:r>
                        <a:rPr b="1" lang="en-US" sz="1300">
                          <a:latin typeface="Garamond"/>
                          <a:ea typeface="Garamond"/>
                          <a:cs typeface="Garamond"/>
                          <a:sym typeface="Garamond"/>
                        </a:rPr>
                        <a:t> ROC AUC Score</a:t>
                      </a:r>
                      <a:endParaRPr b="1" sz="1300">
                        <a:latin typeface="Garamond"/>
                        <a:ea typeface="Garamond"/>
                        <a:cs typeface="Garamond"/>
                        <a:sym typeface="Garamon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300">
                          <a:latin typeface="Garamond"/>
                          <a:ea typeface="Garamond"/>
                          <a:cs typeface="Garamond"/>
                          <a:sym typeface="Garamond"/>
                        </a:rPr>
                        <a:t>Validation ROC AUC Score</a:t>
                      </a:r>
                      <a:endParaRPr b="1" sz="1300">
                        <a:latin typeface="Garamond"/>
                        <a:ea typeface="Garamond"/>
                        <a:cs typeface="Garamond"/>
                        <a:sym typeface="Garamon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300">
                          <a:latin typeface="Garamond"/>
                          <a:ea typeface="Garamond"/>
                          <a:cs typeface="Garamond"/>
                          <a:sym typeface="Garamond"/>
                        </a:rPr>
                        <a:t>Train - Val Score</a:t>
                      </a:r>
                      <a:endParaRPr b="1" sz="1300">
                        <a:latin typeface="Garamond"/>
                        <a:ea typeface="Garamond"/>
                        <a:cs typeface="Garamond"/>
                        <a:sym typeface="Garamon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FA8DC"/>
                    </a:solidFill>
                  </a:tcPr>
                </a:tc>
              </a:tr>
              <a:tr h="505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>
                          <a:latin typeface="Garamond"/>
                          <a:ea typeface="Garamond"/>
                          <a:cs typeface="Garamond"/>
                          <a:sym typeface="Garamond"/>
                        </a:rPr>
                        <a:t>SVM</a:t>
                      </a:r>
                      <a:r>
                        <a:rPr lang="en-US" sz="1300">
                          <a:latin typeface="Garamond"/>
                          <a:ea typeface="Garamond"/>
                          <a:cs typeface="Garamond"/>
                          <a:sym typeface="Garamond"/>
                        </a:rPr>
                        <a:t> (PaDELpy)</a:t>
                      </a:r>
                      <a:endParaRPr sz="1300">
                        <a:latin typeface="Garamond"/>
                        <a:ea typeface="Garamond"/>
                        <a:cs typeface="Garamond"/>
                        <a:sym typeface="Garamon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>
                          <a:latin typeface="Garamond"/>
                          <a:ea typeface="Garamond"/>
                          <a:cs typeface="Garamond"/>
                          <a:sym typeface="Garamond"/>
                        </a:rPr>
                        <a:t>87.6%</a:t>
                      </a:r>
                      <a:endParaRPr sz="1300">
                        <a:latin typeface="Garamond"/>
                        <a:ea typeface="Garamond"/>
                        <a:cs typeface="Garamond"/>
                        <a:sym typeface="Garamon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>
                          <a:latin typeface="Garamond"/>
                          <a:ea typeface="Garamond"/>
                          <a:cs typeface="Garamond"/>
                          <a:sym typeface="Garamond"/>
                        </a:rPr>
                        <a:t>94.6%</a:t>
                      </a:r>
                      <a:endParaRPr sz="1300">
                        <a:latin typeface="Garamond"/>
                        <a:ea typeface="Garamond"/>
                        <a:cs typeface="Garamond"/>
                        <a:sym typeface="Garamon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>
                          <a:latin typeface="Garamond"/>
                          <a:ea typeface="Garamond"/>
                          <a:cs typeface="Garamond"/>
                          <a:sym typeface="Garamond"/>
                        </a:rPr>
                        <a:t>85.4%</a:t>
                      </a:r>
                      <a:endParaRPr sz="1300">
                        <a:latin typeface="Garamond"/>
                        <a:ea typeface="Garamond"/>
                        <a:cs typeface="Garamond"/>
                        <a:sym typeface="Garamon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>
                          <a:latin typeface="Garamond"/>
                          <a:ea typeface="Garamond"/>
                          <a:cs typeface="Garamond"/>
                          <a:sym typeface="Garamond"/>
                        </a:rPr>
                        <a:t>9.2%</a:t>
                      </a:r>
                      <a:endParaRPr sz="1300">
                        <a:latin typeface="Garamond"/>
                        <a:ea typeface="Garamond"/>
                        <a:cs typeface="Garamond"/>
                        <a:sym typeface="Garamon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5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>
                          <a:latin typeface="Garamond"/>
                          <a:ea typeface="Garamond"/>
                          <a:cs typeface="Garamond"/>
                          <a:sym typeface="Garamond"/>
                        </a:rPr>
                        <a:t>Random Forest Classifier (PaDELpy)</a:t>
                      </a:r>
                      <a:endParaRPr sz="1300">
                        <a:latin typeface="Garamond"/>
                        <a:ea typeface="Garamond"/>
                        <a:cs typeface="Garamond"/>
                        <a:sym typeface="Garamon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>
                          <a:latin typeface="Garamond"/>
                          <a:ea typeface="Garamond"/>
                          <a:cs typeface="Garamond"/>
                          <a:sym typeface="Garamond"/>
                        </a:rPr>
                        <a:t>88.6%</a:t>
                      </a:r>
                      <a:endParaRPr sz="1300">
                        <a:latin typeface="Garamond"/>
                        <a:ea typeface="Garamond"/>
                        <a:cs typeface="Garamond"/>
                        <a:sym typeface="Garamon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>
                          <a:latin typeface="Garamond"/>
                          <a:ea typeface="Garamond"/>
                          <a:cs typeface="Garamond"/>
                          <a:sym typeface="Garamond"/>
                        </a:rPr>
                        <a:t>99.8%</a:t>
                      </a:r>
                      <a:endParaRPr sz="1300">
                        <a:latin typeface="Garamond"/>
                        <a:ea typeface="Garamond"/>
                        <a:cs typeface="Garamond"/>
                        <a:sym typeface="Garamon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>
                          <a:latin typeface="Garamond"/>
                          <a:ea typeface="Garamond"/>
                          <a:cs typeface="Garamond"/>
                          <a:sym typeface="Garamond"/>
                        </a:rPr>
                        <a:t>86.5%</a:t>
                      </a:r>
                      <a:endParaRPr sz="1300">
                        <a:latin typeface="Garamond"/>
                        <a:ea typeface="Garamond"/>
                        <a:cs typeface="Garamond"/>
                        <a:sym typeface="Garamon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>
                          <a:latin typeface="Garamond"/>
                          <a:ea typeface="Garamond"/>
                          <a:cs typeface="Garamond"/>
                          <a:sym typeface="Garamond"/>
                        </a:rPr>
                        <a:t>13.3%</a:t>
                      </a:r>
                      <a:endParaRPr sz="1300">
                        <a:latin typeface="Garamond"/>
                        <a:ea typeface="Garamond"/>
                        <a:cs typeface="Garamond"/>
                        <a:sym typeface="Garamon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5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>
                          <a:latin typeface="Garamond"/>
                          <a:ea typeface="Garamond"/>
                          <a:cs typeface="Garamond"/>
                          <a:sym typeface="Garamond"/>
                        </a:rPr>
                        <a:t>XGBoost</a:t>
                      </a:r>
                      <a:r>
                        <a:rPr lang="en-US" sz="1300">
                          <a:latin typeface="Garamond"/>
                          <a:ea typeface="Garamond"/>
                          <a:cs typeface="Garamond"/>
                          <a:sym typeface="Garamond"/>
                        </a:rPr>
                        <a:t> (PaDELpy)</a:t>
                      </a:r>
                      <a:endParaRPr sz="1300">
                        <a:latin typeface="Garamond"/>
                        <a:ea typeface="Garamond"/>
                        <a:cs typeface="Garamond"/>
                        <a:sym typeface="Garamon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>
                          <a:latin typeface="Garamond"/>
                          <a:ea typeface="Garamond"/>
                          <a:cs typeface="Garamond"/>
                          <a:sym typeface="Garamond"/>
                        </a:rPr>
                        <a:t>88.4%</a:t>
                      </a:r>
                      <a:endParaRPr sz="1300">
                        <a:latin typeface="Garamond"/>
                        <a:ea typeface="Garamond"/>
                        <a:cs typeface="Garamond"/>
                        <a:sym typeface="Garamon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>
                          <a:latin typeface="Garamond"/>
                          <a:ea typeface="Garamond"/>
                          <a:cs typeface="Garamond"/>
                          <a:sym typeface="Garamond"/>
                        </a:rPr>
                        <a:t>98.3%</a:t>
                      </a:r>
                      <a:endParaRPr sz="1300">
                        <a:latin typeface="Garamond"/>
                        <a:ea typeface="Garamond"/>
                        <a:cs typeface="Garamond"/>
                        <a:sym typeface="Garamon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>
                          <a:latin typeface="Garamond"/>
                          <a:ea typeface="Garamond"/>
                          <a:cs typeface="Garamond"/>
                          <a:sym typeface="Garamond"/>
                        </a:rPr>
                        <a:t>86.3%</a:t>
                      </a:r>
                      <a:endParaRPr sz="1300">
                        <a:latin typeface="Garamond"/>
                        <a:ea typeface="Garamond"/>
                        <a:cs typeface="Garamond"/>
                        <a:sym typeface="Garamon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>
                          <a:latin typeface="Garamond"/>
                          <a:ea typeface="Garamond"/>
                          <a:cs typeface="Garamond"/>
                          <a:sym typeface="Garamond"/>
                        </a:rPr>
                        <a:t>12%</a:t>
                      </a:r>
                      <a:endParaRPr sz="1300">
                        <a:latin typeface="Garamond"/>
                        <a:ea typeface="Garamond"/>
                        <a:cs typeface="Garamond"/>
                        <a:sym typeface="Garamon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26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>
                          <a:latin typeface="Garamond"/>
                          <a:ea typeface="Garamond"/>
                          <a:cs typeface="Garamond"/>
                          <a:sym typeface="Garamond"/>
                        </a:rPr>
                        <a:t>Logistic Regression</a:t>
                      </a:r>
                      <a:r>
                        <a:rPr lang="en-US" sz="1300">
                          <a:latin typeface="Garamond"/>
                          <a:ea typeface="Garamond"/>
                          <a:cs typeface="Garamond"/>
                          <a:sym typeface="Garamond"/>
                        </a:rPr>
                        <a:t> (PaDELpy)</a:t>
                      </a:r>
                      <a:endParaRPr sz="1300">
                        <a:latin typeface="Garamond"/>
                        <a:ea typeface="Garamond"/>
                        <a:cs typeface="Garamond"/>
                        <a:sym typeface="Garamon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>
                          <a:latin typeface="Garamond"/>
                          <a:ea typeface="Garamond"/>
                          <a:cs typeface="Garamond"/>
                          <a:sym typeface="Garamond"/>
                        </a:rPr>
                        <a:t>83.6%</a:t>
                      </a:r>
                      <a:endParaRPr sz="1300">
                        <a:latin typeface="Garamond"/>
                        <a:ea typeface="Garamond"/>
                        <a:cs typeface="Garamond"/>
                        <a:sym typeface="Garamon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>
                          <a:latin typeface="Garamond"/>
                          <a:ea typeface="Garamond"/>
                          <a:cs typeface="Garamond"/>
                          <a:sym typeface="Garamond"/>
                        </a:rPr>
                        <a:t>88.0%</a:t>
                      </a:r>
                      <a:endParaRPr sz="1300">
                        <a:latin typeface="Garamond"/>
                        <a:ea typeface="Garamond"/>
                        <a:cs typeface="Garamond"/>
                        <a:sym typeface="Garamon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>
                          <a:latin typeface="Garamond"/>
                          <a:ea typeface="Garamond"/>
                          <a:cs typeface="Garamond"/>
                          <a:sym typeface="Garamond"/>
                        </a:rPr>
                        <a:t>83.3%</a:t>
                      </a:r>
                      <a:endParaRPr sz="1300">
                        <a:latin typeface="Garamond"/>
                        <a:ea typeface="Garamond"/>
                        <a:cs typeface="Garamond"/>
                        <a:sym typeface="Garamon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>
                          <a:latin typeface="Garamond"/>
                          <a:ea typeface="Garamond"/>
                          <a:cs typeface="Garamond"/>
                          <a:sym typeface="Garamond"/>
                        </a:rPr>
                        <a:t>4.7%</a:t>
                      </a:r>
                      <a:endParaRPr sz="1300">
                        <a:latin typeface="Garamond"/>
                        <a:ea typeface="Garamond"/>
                        <a:cs typeface="Garamond"/>
                        <a:sym typeface="Garamon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26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>
                          <a:latin typeface="Garamond"/>
                          <a:ea typeface="Garamond"/>
                          <a:cs typeface="Garamond"/>
                          <a:sym typeface="Garamond"/>
                        </a:rPr>
                        <a:t>Random Forest Classifier (RDKit)</a:t>
                      </a:r>
                      <a:endParaRPr sz="1300">
                        <a:latin typeface="Garamond"/>
                        <a:ea typeface="Garamond"/>
                        <a:cs typeface="Garamond"/>
                        <a:sym typeface="Garamon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>
                          <a:latin typeface="Garamond"/>
                          <a:ea typeface="Garamond"/>
                          <a:cs typeface="Garamond"/>
                          <a:sym typeface="Garamond"/>
                        </a:rPr>
                        <a:t>66.7%</a:t>
                      </a:r>
                      <a:endParaRPr sz="1300">
                        <a:latin typeface="Garamond"/>
                        <a:ea typeface="Garamond"/>
                        <a:cs typeface="Garamond"/>
                        <a:sym typeface="Garamon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>
                          <a:latin typeface="Garamond"/>
                          <a:ea typeface="Garamond"/>
                          <a:cs typeface="Garamond"/>
                          <a:sym typeface="Garamond"/>
                        </a:rPr>
                        <a:t>98.4%</a:t>
                      </a:r>
                      <a:endParaRPr sz="1300">
                        <a:latin typeface="Garamond"/>
                        <a:ea typeface="Garamond"/>
                        <a:cs typeface="Garamond"/>
                        <a:sym typeface="Garamon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>
                          <a:latin typeface="Garamond"/>
                          <a:ea typeface="Garamond"/>
                          <a:cs typeface="Garamond"/>
                          <a:sym typeface="Garamond"/>
                        </a:rPr>
                        <a:t>65.5%</a:t>
                      </a:r>
                      <a:endParaRPr sz="1300">
                        <a:latin typeface="Garamond"/>
                        <a:ea typeface="Garamond"/>
                        <a:cs typeface="Garamond"/>
                        <a:sym typeface="Garamon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>
                          <a:latin typeface="Garamond"/>
                          <a:ea typeface="Garamond"/>
                          <a:cs typeface="Garamond"/>
                          <a:sym typeface="Garamond"/>
                        </a:rPr>
                        <a:t>32.9%</a:t>
                      </a:r>
                      <a:endParaRPr sz="1300">
                        <a:latin typeface="Garamond"/>
                        <a:ea typeface="Garamond"/>
                        <a:cs typeface="Garamond"/>
                        <a:sym typeface="Garamon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409" name="Google Shape;409;p48"/>
          <p:cNvSpPr/>
          <p:nvPr/>
        </p:nvSpPr>
        <p:spPr>
          <a:xfrm>
            <a:off x="8616300" y="4004825"/>
            <a:ext cx="7547700" cy="579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" name="Google Shape;410;p48"/>
          <p:cNvSpPr/>
          <p:nvPr/>
        </p:nvSpPr>
        <p:spPr>
          <a:xfrm>
            <a:off x="8616300" y="3425750"/>
            <a:ext cx="7547700" cy="579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Google Shape;411;p48"/>
          <p:cNvSpPr/>
          <p:nvPr/>
        </p:nvSpPr>
        <p:spPr>
          <a:xfrm>
            <a:off x="8616300" y="2846675"/>
            <a:ext cx="7547700" cy="579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p48"/>
          <p:cNvSpPr/>
          <p:nvPr/>
        </p:nvSpPr>
        <p:spPr>
          <a:xfrm>
            <a:off x="8616300" y="2069475"/>
            <a:ext cx="7547700" cy="791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p48"/>
          <p:cNvSpPr/>
          <p:nvPr/>
        </p:nvSpPr>
        <p:spPr>
          <a:xfrm>
            <a:off x="8616300" y="1563498"/>
            <a:ext cx="7547700" cy="538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500"/>
                                        <p:tgtEl>
                                          <p:spTgt spid="4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50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4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49"/>
          <p:cNvSpPr txBox="1"/>
          <p:nvPr>
            <p:ph idx="12" type="sldNum"/>
          </p:nvPr>
        </p:nvSpPr>
        <p:spPr>
          <a:xfrm>
            <a:off x="272105" y="4840128"/>
            <a:ext cx="246000" cy="11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20" name="Google Shape;420;p49"/>
          <p:cNvSpPr txBox="1"/>
          <p:nvPr>
            <p:ph type="title"/>
          </p:nvPr>
        </p:nvSpPr>
        <p:spPr>
          <a:xfrm>
            <a:off x="453585" y="318750"/>
            <a:ext cx="7753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AMES Mutagenicity Paper Results</a:t>
            </a:r>
            <a:endParaRPr sz="3000"/>
          </a:p>
        </p:txBody>
      </p:sp>
      <p:sp>
        <p:nvSpPr>
          <p:cNvPr id="421" name="Google Shape;421;p49"/>
          <p:cNvSpPr txBox="1"/>
          <p:nvPr/>
        </p:nvSpPr>
        <p:spPr>
          <a:xfrm>
            <a:off x="801625" y="4689475"/>
            <a:ext cx="57561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Xu Chemical Information and Modeling 2012</a:t>
            </a:r>
            <a:endParaRPr sz="1900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graphicFrame>
        <p:nvGraphicFramePr>
          <p:cNvPr id="422" name="Google Shape;422;p49"/>
          <p:cNvGraphicFramePr/>
          <p:nvPr/>
        </p:nvGraphicFramePr>
        <p:xfrm>
          <a:off x="710975" y="1252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{9AD2052F-CC69-4D25-9F92-F3E7D4462C15}</a:tableStyleId>
              </a:tblPr>
              <a:tblGrid>
                <a:gridCol w="2413000"/>
                <a:gridCol w="2413000"/>
                <a:gridCol w="24130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Model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Validation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External Validation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MACCS-kNN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0.824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0.956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PubChem-kNN</a:t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0.824</a:t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0.970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FP-SVM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0.844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0.903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MACCS-SVM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0.853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0.924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PubChem-SVM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0.853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0.949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50"/>
          <p:cNvSpPr txBox="1"/>
          <p:nvPr>
            <p:ph idx="12" type="sldNum"/>
          </p:nvPr>
        </p:nvSpPr>
        <p:spPr>
          <a:xfrm>
            <a:off x="272105" y="4840128"/>
            <a:ext cx="246000" cy="11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29" name="Google Shape;429;p50"/>
          <p:cNvSpPr txBox="1"/>
          <p:nvPr>
            <p:ph idx="1" type="body"/>
          </p:nvPr>
        </p:nvSpPr>
        <p:spPr>
          <a:xfrm>
            <a:off x="453583" y="984416"/>
            <a:ext cx="8137800" cy="2931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07340" lvl="0" marL="457200" rtl="0" algn="l">
              <a:spcBef>
                <a:spcPts val="0"/>
              </a:spcBef>
              <a:spcAft>
                <a:spcPts val="0"/>
              </a:spcAft>
              <a:buSzPts val="1240"/>
              <a:buFont typeface="Garamond"/>
              <a:buChar char="▪"/>
            </a:pPr>
            <a:r>
              <a:rPr lang="en-US" sz="2000">
                <a:latin typeface="Garamond"/>
                <a:ea typeface="Garamond"/>
                <a:cs typeface="Garamond"/>
                <a:sym typeface="Garamond"/>
              </a:rPr>
              <a:t>Constructed </a:t>
            </a:r>
            <a:r>
              <a:rPr lang="en-US" sz="2000">
                <a:latin typeface="Garamond"/>
                <a:ea typeface="Garamond"/>
                <a:cs typeface="Garamond"/>
                <a:sym typeface="Garamond"/>
              </a:rPr>
              <a:t>random forest classifier based model to determine the mutagenicity of a molecule based on capture of overall structure, heavy atoms, and molecular weight by use of RDKit and PADELPy. </a:t>
            </a:r>
            <a:endParaRPr sz="2000">
              <a:latin typeface="Garamond"/>
              <a:ea typeface="Garamond"/>
              <a:cs typeface="Garamond"/>
              <a:sym typeface="Garamond"/>
            </a:endParaRPr>
          </a:p>
          <a:p>
            <a:pPr indent="-307340" lvl="0" marL="457200" rtl="0" algn="l">
              <a:spcBef>
                <a:spcPts val="0"/>
              </a:spcBef>
              <a:spcAft>
                <a:spcPts val="0"/>
              </a:spcAft>
              <a:buSzPts val="1240"/>
              <a:buFont typeface="Garamond"/>
              <a:buChar char="▪"/>
            </a:pPr>
            <a:r>
              <a:rPr lang="en-US" sz="2000">
                <a:latin typeface="Garamond"/>
                <a:ea typeface="Garamond"/>
                <a:cs typeface="Garamond"/>
                <a:sym typeface="Garamond"/>
              </a:rPr>
              <a:t>Alternatively, PADELPy, a molecular descriptor calculation software, was also utilized and evaluated with RFC, support vector machine (SVM), XGBoost, and logistic regression. </a:t>
            </a:r>
            <a:endParaRPr sz="2000">
              <a:latin typeface="Garamond"/>
              <a:ea typeface="Garamond"/>
              <a:cs typeface="Garamond"/>
              <a:sym typeface="Garamond"/>
            </a:endParaRPr>
          </a:p>
          <a:p>
            <a:pPr indent="-307340" lvl="0" marL="457200" rtl="0" algn="l">
              <a:spcBef>
                <a:spcPts val="0"/>
              </a:spcBef>
              <a:spcAft>
                <a:spcPts val="0"/>
              </a:spcAft>
              <a:buSzPts val="1240"/>
              <a:buFont typeface="Garamond"/>
              <a:buChar char="▪"/>
            </a:pPr>
            <a:r>
              <a:rPr lang="en-US" sz="2000">
                <a:latin typeface="Garamond"/>
                <a:ea typeface="Garamond"/>
                <a:cs typeface="Garamond"/>
                <a:sym typeface="Garamond"/>
              </a:rPr>
              <a:t>SVM recorded the best measure for the test AUC. See how they compared: </a:t>
            </a:r>
            <a:endParaRPr sz="2000"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430" name="Google Shape;430;p50"/>
          <p:cNvSpPr txBox="1"/>
          <p:nvPr>
            <p:ph type="title"/>
          </p:nvPr>
        </p:nvSpPr>
        <p:spPr>
          <a:xfrm>
            <a:off x="453585" y="318750"/>
            <a:ext cx="7753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Summary</a:t>
            </a:r>
            <a:endParaRPr sz="3000"/>
          </a:p>
        </p:txBody>
      </p:sp>
      <p:sp>
        <p:nvSpPr>
          <p:cNvPr id="431" name="Google Shape;431;p50"/>
          <p:cNvSpPr/>
          <p:nvPr/>
        </p:nvSpPr>
        <p:spPr>
          <a:xfrm>
            <a:off x="266700" y="3572025"/>
            <a:ext cx="1441500" cy="3357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EBEEEF"/>
              </a:gs>
              <a:gs pos="100000">
                <a:srgbClr val="A9ADAF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Garamond"/>
                <a:ea typeface="Garamond"/>
                <a:cs typeface="Garamond"/>
                <a:sym typeface="Garamond"/>
              </a:rPr>
              <a:t>RFC Test AUC = 0.67 </a:t>
            </a:r>
            <a:endParaRPr sz="1200"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432" name="Google Shape;432;p50"/>
          <p:cNvSpPr txBox="1"/>
          <p:nvPr/>
        </p:nvSpPr>
        <p:spPr>
          <a:xfrm>
            <a:off x="609750" y="3999600"/>
            <a:ext cx="755400" cy="335700"/>
          </a:xfrm>
          <a:prstGeom prst="rect">
            <a:avLst/>
          </a:prstGeom>
          <a:gradFill>
            <a:gsLst>
              <a:gs pos="0">
                <a:srgbClr val="EBEEEF"/>
              </a:gs>
              <a:gs pos="100000">
                <a:srgbClr val="A9ADAF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  RDKit</a:t>
            </a:r>
            <a:endParaRPr sz="1200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433" name="Google Shape;433;p50"/>
          <p:cNvSpPr/>
          <p:nvPr/>
        </p:nvSpPr>
        <p:spPr>
          <a:xfrm>
            <a:off x="1851525" y="3572025"/>
            <a:ext cx="1702800" cy="3357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EBEEEF"/>
              </a:gs>
              <a:gs pos="100000">
                <a:srgbClr val="A9ADAF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Garamond"/>
                <a:ea typeface="Garamond"/>
                <a:cs typeface="Garamond"/>
                <a:sym typeface="Garamond"/>
              </a:rPr>
              <a:t>Log Regression </a:t>
            </a:r>
            <a:r>
              <a:rPr lang="en-US" sz="1200">
                <a:latin typeface="Garamond"/>
                <a:ea typeface="Garamond"/>
                <a:cs typeface="Garamond"/>
                <a:sym typeface="Garamond"/>
              </a:rPr>
              <a:t>Test AUC = 0.84 (lr = 0.1)</a:t>
            </a:r>
            <a:endParaRPr sz="1200"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434" name="Google Shape;434;p50"/>
          <p:cNvSpPr txBox="1"/>
          <p:nvPr/>
        </p:nvSpPr>
        <p:spPr>
          <a:xfrm>
            <a:off x="2478375" y="3999600"/>
            <a:ext cx="854400" cy="335700"/>
          </a:xfrm>
          <a:prstGeom prst="rect">
            <a:avLst/>
          </a:prstGeom>
          <a:gradFill>
            <a:gsLst>
              <a:gs pos="0">
                <a:srgbClr val="EBEEEF"/>
              </a:gs>
              <a:gs pos="100000">
                <a:srgbClr val="A9ADAF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PADELPy</a:t>
            </a:r>
            <a:endParaRPr sz="1200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435" name="Google Shape;435;p50"/>
          <p:cNvSpPr/>
          <p:nvPr/>
        </p:nvSpPr>
        <p:spPr>
          <a:xfrm>
            <a:off x="3697650" y="3572025"/>
            <a:ext cx="1732800" cy="3357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EBEEEF"/>
              </a:gs>
              <a:gs pos="100000">
                <a:srgbClr val="A9ADAF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Garamond"/>
                <a:ea typeface="Garamond"/>
                <a:cs typeface="Garamond"/>
                <a:sym typeface="Garamond"/>
              </a:rPr>
              <a:t>XGBoost</a:t>
            </a:r>
            <a:r>
              <a:rPr lang="en-US" sz="1200">
                <a:latin typeface="Garamond"/>
                <a:ea typeface="Garamond"/>
                <a:cs typeface="Garamond"/>
                <a:sym typeface="Garamond"/>
              </a:rPr>
              <a:t> Test AUC = 0.88 (lr =  0.1)</a:t>
            </a:r>
            <a:endParaRPr sz="1200"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436" name="Google Shape;436;p50"/>
          <p:cNvSpPr txBox="1"/>
          <p:nvPr/>
        </p:nvSpPr>
        <p:spPr>
          <a:xfrm>
            <a:off x="4136850" y="3999600"/>
            <a:ext cx="854400" cy="335700"/>
          </a:xfrm>
          <a:prstGeom prst="rect">
            <a:avLst/>
          </a:prstGeom>
          <a:gradFill>
            <a:gsLst>
              <a:gs pos="0">
                <a:srgbClr val="EBEEEF"/>
              </a:gs>
              <a:gs pos="100000">
                <a:srgbClr val="A9ADAF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PADELPy</a:t>
            </a:r>
            <a:endParaRPr sz="1200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437" name="Google Shape;437;p50"/>
          <p:cNvSpPr/>
          <p:nvPr/>
        </p:nvSpPr>
        <p:spPr>
          <a:xfrm>
            <a:off x="5573775" y="3572025"/>
            <a:ext cx="1702800" cy="3357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F8A563"/>
              </a:gs>
              <a:gs pos="100000">
                <a:srgbClr val="C76111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Garamond"/>
                <a:ea typeface="Garamond"/>
                <a:cs typeface="Garamond"/>
                <a:sym typeface="Garamond"/>
              </a:rPr>
              <a:t>SVM</a:t>
            </a:r>
            <a:r>
              <a:rPr lang="en-US" sz="1200">
                <a:latin typeface="Garamond"/>
                <a:ea typeface="Garamond"/>
                <a:cs typeface="Garamond"/>
                <a:sym typeface="Garamond"/>
              </a:rPr>
              <a:t> Test AUC = 0.88 (lr = 1)</a:t>
            </a:r>
            <a:endParaRPr sz="1200"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438" name="Google Shape;438;p50"/>
          <p:cNvSpPr txBox="1"/>
          <p:nvPr/>
        </p:nvSpPr>
        <p:spPr>
          <a:xfrm>
            <a:off x="5997975" y="3999600"/>
            <a:ext cx="854400" cy="335700"/>
          </a:xfrm>
          <a:prstGeom prst="rect">
            <a:avLst/>
          </a:prstGeom>
          <a:gradFill>
            <a:gsLst>
              <a:gs pos="0">
                <a:srgbClr val="F8A563"/>
              </a:gs>
              <a:gs pos="100000">
                <a:srgbClr val="C76111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PADELPy</a:t>
            </a:r>
            <a:endParaRPr sz="1200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439" name="Google Shape;439;p50"/>
          <p:cNvSpPr/>
          <p:nvPr/>
        </p:nvSpPr>
        <p:spPr>
          <a:xfrm>
            <a:off x="7432625" y="3572025"/>
            <a:ext cx="1441500" cy="3357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EBEEEF"/>
              </a:gs>
              <a:gs pos="100000">
                <a:srgbClr val="A9ADAF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Garamond"/>
                <a:ea typeface="Garamond"/>
                <a:cs typeface="Garamond"/>
                <a:sym typeface="Garamond"/>
              </a:rPr>
              <a:t>RFC Test AUC = 0.89</a:t>
            </a:r>
            <a:endParaRPr sz="1200"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440" name="Google Shape;440;p50"/>
          <p:cNvSpPr txBox="1"/>
          <p:nvPr/>
        </p:nvSpPr>
        <p:spPr>
          <a:xfrm>
            <a:off x="7726175" y="3999600"/>
            <a:ext cx="854400" cy="335700"/>
          </a:xfrm>
          <a:prstGeom prst="rect">
            <a:avLst/>
          </a:prstGeom>
          <a:gradFill>
            <a:gsLst>
              <a:gs pos="0">
                <a:srgbClr val="EBEEEF"/>
              </a:gs>
              <a:gs pos="100000">
                <a:srgbClr val="A9ADAF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PADELPy</a:t>
            </a:r>
            <a:endParaRPr sz="1200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51"/>
          <p:cNvSpPr txBox="1"/>
          <p:nvPr>
            <p:ph idx="12" type="sldNum"/>
          </p:nvPr>
        </p:nvSpPr>
        <p:spPr>
          <a:xfrm>
            <a:off x="272105" y="4840128"/>
            <a:ext cx="246000" cy="11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47" name="Google Shape;447;p51"/>
          <p:cNvSpPr txBox="1"/>
          <p:nvPr>
            <p:ph idx="1" type="body"/>
          </p:nvPr>
        </p:nvSpPr>
        <p:spPr>
          <a:xfrm>
            <a:off x="459683" y="1401416"/>
            <a:ext cx="8137800" cy="2931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20040" lvl="0" marL="457200" rtl="0" algn="l">
              <a:spcBef>
                <a:spcPts val="0"/>
              </a:spcBef>
              <a:spcAft>
                <a:spcPts val="0"/>
              </a:spcAft>
              <a:buSzPts val="1440"/>
              <a:buFont typeface="Garamond"/>
              <a:buChar char="-"/>
            </a:pPr>
            <a:r>
              <a:rPr lang="en-US">
                <a:latin typeface="Garamond"/>
                <a:ea typeface="Garamond"/>
                <a:cs typeface="Garamond"/>
                <a:sym typeface="Garamond"/>
              </a:rPr>
              <a:t>Understanding the overfitting</a:t>
            </a:r>
            <a:endParaRPr>
              <a:latin typeface="Garamond"/>
              <a:ea typeface="Garamond"/>
              <a:cs typeface="Garamond"/>
              <a:sym typeface="Garamond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Garamond"/>
              <a:buChar char="-"/>
            </a:pPr>
            <a:r>
              <a:rPr lang="en-US">
                <a:latin typeface="Garamond"/>
                <a:ea typeface="Garamond"/>
                <a:cs typeface="Garamond"/>
                <a:sym typeface="Garamond"/>
              </a:rPr>
              <a:t>Getting better test + val scores</a:t>
            </a:r>
            <a:endParaRPr strike="sngStrike">
              <a:latin typeface="Garamond"/>
              <a:ea typeface="Garamond"/>
              <a:cs typeface="Garamond"/>
              <a:sym typeface="Garamond"/>
            </a:endParaRPr>
          </a:p>
          <a:p>
            <a:pPr indent="-320040" lvl="0" marL="457200" rtl="0" algn="l">
              <a:spcBef>
                <a:spcPts val="600"/>
              </a:spcBef>
              <a:spcAft>
                <a:spcPts val="0"/>
              </a:spcAft>
              <a:buSzPts val="1440"/>
              <a:buFont typeface="Garamond"/>
              <a:buChar char="-"/>
            </a:pPr>
            <a:r>
              <a:rPr lang="en-US">
                <a:latin typeface="Garamond"/>
                <a:ea typeface="Garamond"/>
                <a:cs typeface="Garamond"/>
                <a:sym typeface="Garamond"/>
              </a:rPr>
              <a:t>Reduce running time (~30 mins for all models to run in Colab)</a:t>
            </a:r>
            <a:endParaRPr>
              <a:latin typeface="Garamond"/>
              <a:ea typeface="Garamond"/>
              <a:cs typeface="Garamond"/>
              <a:sym typeface="Garamond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Garamond"/>
              <a:buChar char="-"/>
            </a:pPr>
            <a:r>
              <a:rPr lang="en-US">
                <a:latin typeface="Garamond"/>
                <a:ea typeface="Garamond"/>
                <a:cs typeface="Garamond"/>
                <a:sym typeface="Garamond"/>
              </a:rPr>
              <a:t>Big-O </a:t>
            </a:r>
            <a:r>
              <a:rPr lang="en-US">
                <a:latin typeface="Garamond"/>
                <a:ea typeface="Garamond"/>
                <a:cs typeface="Garamond"/>
                <a:sym typeface="Garamond"/>
              </a:rPr>
              <a:t>Notation</a:t>
            </a:r>
            <a:r>
              <a:rPr lang="en-US">
                <a:latin typeface="Garamond"/>
                <a:ea typeface="Garamond"/>
                <a:cs typeface="Garamond"/>
                <a:sym typeface="Garamond"/>
              </a:rPr>
              <a:t> complexity assessment</a:t>
            </a:r>
            <a:endParaRPr>
              <a:latin typeface="Garamond"/>
              <a:ea typeface="Garamond"/>
              <a:cs typeface="Garamond"/>
              <a:sym typeface="Garamond"/>
            </a:endParaRPr>
          </a:p>
          <a:p>
            <a:pPr indent="-320040" lvl="0" marL="457200" rtl="0" algn="l">
              <a:spcBef>
                <a:spcPts val="0"/>
              </a:spcBef>
              <a:spcAft>
                <a:spcPts val="0"/>
              </a:spcAft>
              <a:buSzPts val="1440"/>
              <a:buFont typeface="Garamond"/>
              <a:buChar char="-"/>
            </a:pPr>
            <a:r>
              <a:rPr lang="en-US">
                <a:latin typeface="Garamond"/>
                <a:ea typeface="Garamond"/>
                <a:cs typeface="Garamond"/>
                <a:sym typeface="Garamond"/>
              </a:rPr>
              <a:t>External validation</a:t>
            </a:r>
            <a:endParaRPr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448" name="Google Shape;448;p51"/>
          <p:cNvSpPr txBox="1"/>
          <p:nvPr>
            <p:ph type="title"/>
          </p:nvPr>
        </p:nvSpPr>
        <p:spPr>
          <a:xfrm>
            <a:off x="453585" y="318750"/>
            <a:ext cx="7753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Future Work</a:t>
            </a:r>
            <a:endParaRPr sz="3000"/>
          </a:p>
        </p:txBody>
      </p:sp>
      <p:sp>
        <p:nvSpPr>
          <p:cNvPr id="449" name="Google Shape;449;p51"/>
          <p:cNvSpPr txBox="1"/>
          <p:nvPr>
            <p:ph idx="2" type="body"/>
          </p:nvPr>
        </p:nvSpPr>
        <p:spPr>
          <a:xfrm>
            <a:off x="457202" y="695740"/>
            <a:ext cx="7753200" cy="33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52"/>
          <p:cNvSpPr txBox="1"/>
          <p:nvPr>
            <p:ph type="title"/>
          </p:nvPr>
        </p:nvSpPr>
        <p:spPr>
          <a:xfrm>
            <a:off x="453585" y="318750"/>
            <a:ext cx="7753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Q&amp;A</a:t>
            </a:r>
            <a:endParaRPr sz="3000"/>
          </a:p>
        </p:txBody>
      </p:sp>
      <p:pic>
        <p:nvPicPr>
          <p:cNvPr id="456" name="Google Shape;456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8300" y="941100"/>
            <a:ext cx="5920720" cy="3700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7" name="Google Shape;457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07373" y="3159951"/>
            <a:ext cx="684374" cy="148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53"/>
          <p:cNvSpPr txBox="1"/>
          <p:nvPr>
            <p:ph idx="12" type="sldNum"/>
          </p:nvPr>
        </p:nvSpPr>
        <p:spPr>
          <a:xfrm>
            <a:off x="272105" y="4840128"/>
            <a:ext cx="246000" cy="11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64" name="Google Shape;464;p53"/>
          <p:cNvSpPr txBox="1"/>
          <p:nvPr>
            <p:ph idx="1" type="body"/>
          </p:nvPr>
        </p:nvSpPr>
        <p:spPr>
          <a:xfrm>
            <a:off x="459683" y="1401416"/>
            <a:ext cx="8137800" cy="2931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latin typeface="Garamond"/>
                <a:ea typeface="Garamond"/>
                <a:cs typeface="Garamond"/>
                <a:sym typeface="Garamond"/>
              </a:rPr>
              <a:t>RDkit RFC: </a:t>
            </a:r>
            <a:r>
              <a:rPr lang="en-US" sz="1500" u="sng">
                <a:solidFill>
                  <a:schemeClr val="hlink"/>
                </a:solidFill>
                <a:latin typeface="Garamond"/>
                <a:ea typeface="Garamond"/>
                <a:cs typeface="Garamond"/>
                <a:sym typeface="Garamond"/>
                <a:hlinkClick r:id="rId3"/>
              </a:rPr>
              <a:t>https://colab.research.google.com/drive/141Ps68ZjL6I4zw55dOnDVr_HfP3I2p5E?usp=sharing</a:t>
            </a:r>
            <a:endParaRPr sz="1500">
              <a:latin typeface="Garamond"/>
              <a:ea typeface="Garamond"/>
              <a:cs typeface="Garamond"/>
              <a:sym typeface="Garamond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Garamond"/>
              <a:ea typeface="Garamond"/>
              <a:cs typeface="Garamond"/>
              <a:sym typeface="Garamond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500">
                <a:latin typeface="Garamond"/>
                <a:ea typeface="Garamond"/>
                <a:cs typeface="Garamond"/>
                <a:sym typeface="Garamond"/>
              </a:rPr>
              <a:t>PaDELpy Models:</a:t>
            </a:r>
            <a:endParaRPr sz="1500">
              <a:latin typeface="Garamond"/>
              <a:ea typeface="Garamond"/>
              <a:cs typeface="Garamond"/>
              <a:sym typeface="Garamond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500" u="sng">
                <a:solidFill>
                  <a:schemeClr val="hlink"/>
                </a:solidFill>
                <a:latin typeface="Garamond"/>
                <a:ea typeface="Garamond"/>
                <a:cs typeface="Garamond"/>
                <a:sym typeface="Garamond"/>
                <a:hlinkClick r:id="rId4"/>
              </a:rPr>
              <a:t>https://colab.research.google.com/drive/1KoVn-JsbcoWV4OO_BzQc0h7DVyCsVwM-#scrollTo=PToFnUuN07fe</a:t>
            </a:r>
            <a:endParaRPr sz="1500">
              <a:latin typeface="Garamond"/>
              <a:ea typeface="Garamond"/>
              <a:cs typeface="Garamond"/>
              <a:sym typeface="Garamond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Garamond"/>
              <a:ea typeface="Garamond"/>
              <a:cs typeface="Garamond"/>
              <a:sym typeface="Garamond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500">
                <a:latin typeface="Garamond"/>
                <a:ea typeface="Garamond"/>
                <a:cs typeface="Garamond"/>
                <a:sym typeface="Garamond"/>
              </a:rPr>
              <a:t>Paper:</a:t>
            </a:r>
            <a:endParaRPr sz="1500">
              <a:latin typeface="Garamond"/>
              <a:ea typeface="Garamond"/>
              <a:cs typeface="Garamond"/>
              <a:sym typeface="Garamond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500" u="sng">
                <a:solidFill>
                  <a:schemeClr val="hlink"/>
                </a:solidFill>
                <a:latin typeface="Garamond"/>
                <a:ea typeface="Garamond"/>
                <a:cs typeface="Garamond"/>
                <a:sym typeface="Garamond"/>
                <a:hlinkClick r:id="rId5"/>
              </a:rPr>
              <a:t>https://pubs.acs.org/doi/full/10.1021/ci300400a?casa_token=A86ksblef0kAAAAA%3A2kLxP4j2NOigeBsSqUb8C9ThZLVBR_%20%20%20%20%20%20%20%20%20%20%20%20%20%20%20%20%20%20%20%20Ztc8gJg_HhyLCRtZF-MfMMyq4bIwhMlH0MyJXZuWkFXXrGqiMR</a:t>
            </a:r>
            <a:endParaRPr sz="1500">
              <a:latin typeface="Garamond"/>
              <a:ea typeface="Garamond"/>
              <a:cs typeface="Garamond"/>
              <a:sym typeface="Garamond"/>
            </a:endParaRPr>
          </a:p>
          <a:p>
            <a:pPr indent="0" lvl="0" marL="0" rtl="0" algn="l">
              <a:spcBef>
                <a:spcPts val="600"/>
              </a:spcBef>
              <a:spcAft>
                <a:spcPts val="600"/>
              </a:spcAft>
              <a:buNone/>
            </a:pPr>
            <a:r>
              <a:t/>
            </a:r>
            <a:endParaRPr sz="1500"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465" name="Google Shape;465;p53"/>
          <p:cNvSpPr txBox="1"/>
          <p:nvPr>
            <p:ph type="title"/>
          </p:nvPr>
        </p:nvSpPr>
        <p:spPr>
          <a:xfrm>
            <a:off x="453585" y="318750"/>
            <a:ext cx="7753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Model Links</a:t>
            </a:r>
            <a:endParaRPr sz="30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0"/>
          <p:cNvSpPr txBox="1"/>
          <p:nvPr>
            <p:ph idx="12" type="sldNum"/>
          </p:nvPr>
        </p:nvSpPr>
        <p:spPr>
          <a:xfrm>
            <a:off x="272105" y="4840128"/>
            <a:ext cx="246000" cy="11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99" name="Google Shape;199;p30"/>
          <p:cNvSpPr txBox="1"/>
          <p:nvPr>
            <p:ph idx="1" type="body"/>
          </p:nvPr>
        </p:nvSpPr>
        <p:spPr>
          <a:xfrm>
            <a:off x="453575" y="1252550"/>
            <a:ext cx="4112400" cy="2931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Dataset Overview</a:t>
            </a:r>
            <a:r>
              <a:rPr lang="en-US" sz="1600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:</a:t>
            </a:r>
            <a:endParaRPr sz="1600">
              <a:solidFill>
                <a:srgbClr val="000000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●"/>
            </a:pPr>
            <a:r>
              <a:rPr b="1" lang="en-US" sz="1600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Dataset Size</a:t>
            </a:r>
            <a:r>
              <a:rPr lang="en-US" sz="1600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: 7,255 drugs.</a:t>
            </a:r>
            <a:endParaRPr sz="1600">
              <a:solidFill>
                <a:srgbClr val="000000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Garamond"/>
              <a:buChar char="-"/>
            </a:pPr>
            <a:r>
              <a:rPr lang="en-US" sz="1600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Train: 70%</a:t>
            </a:r>
            <a:endParaRPr sz="1600">
              <a:solidFill>
                <a:srgbClr val="000000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Garamond"/>
              <a:buChar char="-"/>
            </a:pPr>
            <a:r>
              <a:rPr lang="en-US" sz="1600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Validation: 20%</a:t>
            </a:r>
            <a:endParaRPr sz="1600">
              <a:solidFill>
                <a:srgbClr val="000000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Garamond"/>
              <a:buChar char="-"/>
            </a:pPr>
            <a:r>
              <a:rPr lang="en-US" sz="1600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Test: 10%</a:t>
            </a:r>
            <a:endParaRPr sz="1600">
              <a:solidFill>
                <a:srgbClr val="000000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●"/>
            </a:pPr>
            <a:r>
              <a:rPr b="1" lang="en-US" sz="1600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Input Features</a:t>
            </a:r>
            <a:r>
              <a:rPr lang="en-US" sz="1600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: Represented as SMILES strings, encoding chemical structures.</a:t>
            </a:r>
            <a:endParaRPr b="1" sz="1600">
              <a:solidFill>
                <a:srgbClr val="000000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Dataset Distribution</a:t>
            </a:r>
            <a:r>
              <a:rPr lang="en-US" sz="1600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: </a:t>
            </a:r>
            <a:endParaRPr sz="1600">
              <a:solidFill>
                <a:srgbClr val="000000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Garamond"/>
              <a:buChar char="▪"/>
            </a:pPr>
            <a:r>
              <a:rPr lang="en-US" sz="1600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55%: mutagenic (1) </a:t>
            </a:r>
            <a:endParaRPr sz="1600">
              <a:solidFill>
                <a:srgbClr val="000000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Garamond"/>
              <a:buChar char="▪"/>
            </a:pPr>
            <a:r>
              <a:rPr lang="en-US" sz="1600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45%: non-mutagenic (0)</a:t>
            </a:r>
            <a:endParaRPr sz="2400"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200" name="Google Shape;200;p30"/>
          <p:cNvSpPr txBox="1"/>
          <p:nvPr>
            <p:ph type="title"/>
          </p:nvPr>
        </p:nvSpPr>
        <p:spPr>
          <a:xfrm>
            <a:off x="453585" y="318750"/>
            <a:ext cx="7753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000000"/>
                </a:solidFill>
              </a:rPr>
              <a:t>Key Characteristics of the Dataset</a:t>
            </a:r>
            <a:endParaRPr sz="3000"/>
          </a:p>
        </p:txBody>
      </p:sp>
      <p:pic>
        <p:nvPicPr>
          <p:cNvPr id="201" name="Google Shape;20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8496" y="1564958"/>
            <a:ext cx="4065000" cy="2604825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30"/>
          <p:cNvSpPr txBox="1"/>
          <p:nvPr/>
        </p:nvSpPr>
        <p:spPr>
          <a:xfrm>
            <a:off x="4848500" y="1180050"/>
            <a:ext cx="3000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latin typeface="Garamond"/>
                <a:ea typeface="Garamond"/>
                <a:cs typeface="Garamond"/>
                <a:sym typeface="Garamond"/>
              </a:rPr>
              <a:t>Dataset </a:t>
            </a:r>
            <a:r>
              <a:rPr b="1" lang="en-US" sz="1300">
                <a:latin typeface="Garamond"/>
                <a:ea typeface="Garamond"/>
                <a:cs typeface="Garamond"/>
                <a:sym typeface="Garamond"/>
              </a:rPr>
              <a:t>Example</a:t>
            </a:r>
            <a:r>
              <a:rPr lang="en-US" sz="1300">
                <a:latin typeface="Garamond"/>
                <a:ea typeface="Garamond"/>
                <a:cs typeface="Garamond"/>
                <a:sym typeface="Garamond"/>
              </a:rPr>
              <a:t>: </a:t>
            </a:r>
            <a:endParaRPr sz="1600">
              <a:latin typeface="Garamond"/>
              <a:ea typeface="Garamond"/>
              <a:cs typeface="Garamond"/>
              <a:sym typeface="Garamon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1"/>
          <p:cNvSpPr txBox="1"/>
          <p:nvPr>
            <p:ph idx="12" type="sldNum"/>
          </p:nvPr>
        </p:nvSpPr>
        <p:spPr>
          <a:xfrm>
            <a:off x="272105" y="4840128"/>
            <a:ext cx="246000" cy="11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9" name="Google Shape;209;p31"/>
          <p:cNvSpPr txBox="1"/>
          <p:nvPr>
            <p:ph idx="1" type="body"/>
          </p:nvPr>
        </p:nvSpPr>
        <p:spPr>
          <a:xfrm>
            <a:off x="337183" y="906041"/>
            <a:ext cx="8137800" cy="2931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00990" lvl="0" marL="457200" rtl="0" algn="l">
              <a:spcBef>
                <a:spcPts val="0"/>
              </a:spcBef>
              <a:spcAft>
                <a:spcPts val="0"/>
              </a:spcAft>
              <a:buSzPts val="1140"/>
              <a:buFont typeface="Garamond"/>
              <a:buChar char="-"/>
            </a:pPr>
            <a:r>
              <a:rPr lang="en-US" sz="1900">
                <a:latin typeface="Garamond"/>
                <a:ea typeface="Garamond"/>
                <a:cs typeface="Garamond"/>
                <a:sym typeface="Garamond"/>
              </a:rPr>
              <a:t>Artificial Neural Network</a:t>
            </a:r>
            <a:endParaRPr sz="1900">
              <a:latin typeface="Garamond"/>
              <a:ea typeface="Garamond"/>
              <a:cs typeface="Garamond"/>
              <a:sym typeface="Garamond"/>
            </a:endParaRPr>
          </a:p>
          <a:p>
            <a:pPr indent="-300990" lvl="0" marL="457200" rtl="0" algn="l">
              <a:spcBef>
                <a:spcPts val="0"/>
              </a:spcBef>
              <a:spcAft>
                <a:spcPts val="0"/>
              </a:spcAft>
              <a:buSzPts val="1140"/>
              <a:buFont typeface="Garamond"/>
              <a:buChar char="-"/>
            </a:pPr>
            <a:r>
              <a:rPr lang="en-US" sz="1900">
                <a:latin typeface="Garamond"/>
                <a:ea typeface="Garamond"/>
                <a:cs typeface="Garamond"/>
                <a:sym typeface="Garamond"/>
              </a:rPr>
              <a:t>K-nearest neighbors (kNN)</a:t>
            </a:r>
            <a:endParaRPr sz="1900">
              <a:latin typeface="Garamond"/>
              <a:ea typeface="Garamond"/>
              <a:cs typeface="Garamond"/>
              <a:sym typeface="Garamond"/>
            </a:endParaRPr>
          </a:p>
          <a:p>
            <a:pPr indent="-300990" lvl="0" marL="457200" rtl="0" algn="l">
              <a:spcBef>
                <a:spcPts val="0"/>
              </a:spcBef>
              <a:spcAft>
                <a:spcPts val="0"/>
              </a:spcAft>
              <a:buSzPts val="1140"/>
              <a:buFont typeface="Garamond"/>
              <a:buChar char="-"/>
            </a:pPr>
            <a:r>
              <a:rPr lang="en-US" sz="1900">
                <a:latin typeface="Garamond"/>
                <a:ea typeface="Garamond"/>
                <a:cs typeface="Garamond"/>
                <a:sym typeface="Garamond"/>
              </a:rPr>
              <a:t>Support Vector Machine (SVM)</a:t>
            </a:r>
            <a:endParaRPr sz="1900">
              <a:latin typeface="Garamond"/>
              <a:ea typeface="Garamond"/>
              <a:cs typeface="Garamond"/>
              <a:sym typeface="Garamond"/>
            </a:endParaRPr>
          </a:p>
          <a:p>
            <a:pPr indent="-300990" lvl="0" marL="457200" rtl="0" algn="l">
              <a:spcBef>
                <a:spcPts val="0"/>
              </a:spcBef>
              <a:spcAft>
                <a:spcPts val="0"/>
              </a:spcAft>
              <a:buSzPts val="1140"/>
              <a:buFont typeface="Garamond"/>
              <a:buChar char="-"/>
            </a:pPr>
            <a:r>
              <a:rPr lang="en-US" sz="1900">
                <a:latin typeface="Garamond"/>
                <a:ea typeface="Garamond"/>
                <a:cs typeface="Garamond"/>
                <a:sym typeface="Garamond"/>
              </a:rPr>
              <a:t>Naive</a:t>
            </a:r>
            <a:r>
              <a:rPr lang="en-US" sz="1900">
                <a:latin typeface="Garamond"/>
                <a:ea typeface="Garamond"/>
                <a:cs typeface="Garamond"/>
                <a:sym typeface="Garamond"/>
              </a:rPr>
              <a:t> Bayes</a:t>
            </a:r>
            <a:endParaRPr sz="1900">
              <a:latin typeface="Garamond"/>
              <a:ea typeface="Garamond"/>
              <a:cs typeface="Garamond"/>
              <a:sym typeface="Garamond"/>
            </a:endParaRPr>
          </a:p>
          <a:p>
            <a:pPr indent="-300990" lvl="0" marL="457200" rtl="0" algn="l">
              <a:spcBef>
                <a:spcPts val="0"/>
              </a:spcBef>
              <a:spcAft>
                <a:spcPts val="0"/>
              </a:spcAft>
              <a:buSzPts val="1140"/>
              <a:buFont typeface="Garamond"/>
              <a:buChar char="-"/>
            </a:pPr>
            <a:r>
              <a:rPr lang="en-US" sz="1900">
                <a:latin typeface="Garamond"/>
                <a:ea typeface="Garamond"/>
                <a:cs typeface="Garamond"/>
                <a:sym typeface="Garamond"/>
              </a:rPr>
              <a:t>Decision Tree</a:t>
            </a:r>
            <a:endParaRPr sz="1900"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210" name="Google Shape;210;p31"/>
          <p:cNvSpPr txBox="1"/>
          <p:nvPr>
            <p:ph type="title"/>
          </p:nvPr>
        </p:nvSpPr>
        <p:spPr>
          <a:xfrm>
            <a:off x="453574" y="341325"/>
            <a:ext cx="85806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Reference Paper - Model Selection</a:t>
            </a:r>
            <a:endParaRPr sz="3000"/>
          </a:p>
        </p:txBody>
      </p:sp>
      <p:pic>
        <p:nvPicPr>
          <p:cNvPr id="211" name="Google Shape;21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9975" y="2430763"/>
            <a:ext cx="1903300" cy="19226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44602" y="2430775"/>
            <a:ext cx="1578220" cy="192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24150" y="2598750"/>
            <a:ext cx="3110027" cy="1732624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31"/>
          <p:cNvSpPr txBox="1"/>
          <p:nvPr/>
        </p:nvSpPr>
        <p:spPr>
          <a:xfrm>
            <a:off x="604775" y="4589475"/>
            <a:ext cx="7602600" cy="15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SVM </a:t>
            </a:r>
            <a:r>
              <a:rPr lang="en-US" sz="600">
                <a:latin typeface="Garamond"/>
                <a:ea typeface="Garamond"/>
                <a:cs typeface="Garamond"/>
                <a:sym typeface="Garamond"/>
              </a:rPr>
              <a:t>image</a:t>
            </a:r>
            <a:r>
              <a:rPr lang="en-US" sz="600">
                <a:latin typeface="Garamond"/>
                <a:ea typeface="Garamond"/>
                <a:cs typeface="Garamond"/>
                <a:sym typeface="Garamond"/>
              </a:rPr>
              <a:t> adapted from: SVMs Lecture. Brenda Miao (UCSF) sourced from</a:t>
            </a:r>
            <a:r>
              <a:rPr lang="en-US" sz="600">
                <a:uFill>
                  <a:noFill/>
                </a:uFill>
                <a:latin typeface="Garamond"/>
                <a:ea typeface="Garamond"/>
                <a:cs typeface="Garamond"/>
                <a:sym typeface="Garamond"/>
                <a:hlinkClick r:id="rId6"/>
              </a:rPr>
              <a:t> </a:t>
            </a:r>
            <a:r>
              <a:rPr lang="en-US" sz="600" u="sng">
                <a:solidFill>
                  <a:schemeClr val="hlink"/>
                </a:solidFill>
                <a:latin typeface="Garamond"/>
                <a:ea typeface="Garamond"/>
                <a:cs typeface="Garamond"/>
                <a:sym typeface="Garamond"/>
                <a:hlinkClick r:id="rId7"/>
              </a:rPr>
              <a:t>https://towardsdatascience.com/</a:t>
            </a:r>
            <a:endParaRPr sz="600" u="sng">
              <a:solidFill>
                <a:schemeClr val="hlink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latin typeface="Garamond"/>
                <a:ea typeface="Garamond"/>
                <a:cs typeface="Garamond"/>
                <a:sym typeface="Garamond"/>
              </a:rPr>
              <a:t>Bayes </a:t>
            </a:r>
            <a:r>
              <a:rPr lang="en-US" sz="600">
                <a:latin typeface="Garamond"/>
                <a:ea typeface="Garamond"/>
                <a:cs typeface="Garamond"/>
                <a:sym typeface="Garamond"/>
              </a:rPr>
              <a:t>Theorem</a:t>
            </a:r>
            <a:r>
              <a:rPr lang="en-US" sz="600">
                <a:latin typeface="Garamond"/>
                <a:ea typeface="Garamond"/>
                <a:cs typeface="Garamond"/>
                <a:sym typeface="Garamond"/>
              </a:rPr>
              <a:t> Slide  from Probability and Basian! Lecture. Harry Sun (UCSF)</a:t>
            </a:r>
            <a:endParaRPr sz="600">
              <a:latin typeface="Garamond"/>
              <a:ea typeface="Garamond"/>
              <a:cs typeface="Garamond"/>
              <a:sym typeface="Garamon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latin typeface="Garamond"/>
                <a:ea typeface="Garamond"/>
                <a:cs typeface="Garamond"/>
                <a:sym typeface="Garamond"/>
              </a:rPr>
              <a:t>KNN image from </a:t>
            </a:r>
            <a:r>
              <a:rPr lang="en-US" sz="600">
                <a:uFill>
                  <a:noFill/>
                </a:uFill>
                <a:latin typeface="Garamond"/>
                <a:ea typeface="Garamond"/>
                <a:cs typeface="Garamond"/>
                <a:sym typeface="Garamond"/>
                <a:hlinkClick r:id="rId8"/>
              </a:rPr>
              <a:t> </a:t>
            </a:r>
            <a:r>
              <a:rPr lang="en-US" sz="600" u="sng">
                <a:solidFill>
                  <a:schemeClr val="hlink"/>
                </a:solidFill>
                <a:latin typeface="Garamond"/>
                <a:ea typeface="Garamond"/>
                <a:cs typeface="Garamond"/>
                <a:sym typeface="Garamond"/>
                <a:hlinkClick r:id="rId9"/>
              </a:rPr>
              <a:t>https://scikit-learn.org/1.5/modules/neighbors.html</a:t>
            </a:r>
            <a:r>
              <a:rPr lang="en-US" sz="600">
                <a:latin typeface="Garamond"/>
                <a:ea typeface="Garamond"/>
                <a:cs typeface="Garamond"/>
                <a:sym typeface="Garamond"/>
              </a:rPr>
              <a:t> </a:t>
            </a:r>
            <a:endParaRPr sz="600">
              <a:latin typeface="Garamond"/>
              <a:ea typeface="Garamond"/>
              <a:cs typeface="Garamond"/>
              <a:sym typeface="Garamo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Image from Decision Trees, Random Forests, and Ensemble Methods. Brendia Miao (UCSF)</a:t>
            </a:r>
            <a:endParaRPr sz="600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Garamond"/>
              <a:ea typeface="Garamond"/>
              <a:cs typeface="Garamond"/>
              <a:sym typeface="Garamon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 u="sng">
              <a:solidFill>
                <a:schemeClr val="hlink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</a:endParaRPr>
          </a:p>
        </p:txBody>
      </p:sp>
      <p:pic>
        <p:nvPicPr>
          <p:cNvPr id="215" name="Google Shape;215;p3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120498" y="800027"/>
            <a:ext cx="4631009" cy="124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31"/>
          <p:cNvPicPr preferRelativeResize="0"/>
          <p:nvPr/>
        </p:nvPicPr>
        <p:blipFill rotWithShape="1">
          <a:blip r:embed="rId11">
            <a:alphaModFix/>
          </a:blip>
          <a:srcRect b="0" l="0" r="52426" t="0"/>
          <a:stretch/>
        </p:blipFill>
        <p:spPr>
          <a:xfrm>
            <a:off x="337173" y="2571738"/>
            <a:ext cx="1710725" cy="20004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2"/>
          <p:cNvSpPr txBox="1"/>
          <p:nvPr>
            <p:ph idx="12" type="sldNum"/>
          </p:nvPr>
        </p:nvSpPr>
        <p:spPr>
          <a:xfrm>
            <a:off x="272105" y="4840128"/>
            <a:ext cx="246000" cy="11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3" name="Google Shape;223;p32"/>
          <p:cNvSpPr txBox="1"/>
          <p:nvPr>
            <p:ph type="title"/>
          </p:nvPr>
        </p:nvSpPr>
        <p:spPr>
          <a:xfrm>
            <a:off x="453585" y="318750"/>
            <a:ext cx="7753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Methodology Workflow</a:t>
            </a:r>
            <a:endParaRPr sz="3000"/>
          </a:p>
        </p:txBody>
      </p:sp>
      <p:sp>
        <p:nvSpPr>
          <p:cNvPr id="224" name="Google Shape;224;p32"/>
          <p:cNvSpPr/>
          <p:nvPr/>
        </p:nvSpPr>
        <p:spPr>
          <a:xfrm>
            <a:off x="535863" y="2046563"/>
            <a:ext cx="1507800" cy="1178700"/>
          </a:xfrm>
          <a:prstGeom prst="cube">
            <a:avLst>
              <a:gd fmla="val 25000" name="adj"/>
            </a:avLst>
          </a:prstGeom>
          <a:gradFill>
            <a:gsLst>
              <a:gs pos="0">
                <a:srgbClr val="F5D0D0"/>
              </a:gs>
              <a:gs pos="100000">
                <a:srgbClr val="D96868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Garamond"/>
                <a:ea typeface="Garamond"/>
                <a:cs typeface="Garamond"/>
                <a:sym typeface="Garamond"/>
              </a:rPr>
              <a:t>AMES Mutagenicity </a:t>
            </a:r>
            <a:endParaRPr sz="1100">
              <a:latin typeface="Garamond"/>
              <a:ea typeface="Garamond"/>
              <a:cs typeface="Garamond"/>
              <a:sym typeface="Garamo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Garamond"/>
                <a:ea typeface="Garamond"/>
                <a:cs typeface="Garamond"/>
                <a:sym typeface="Garamond"/>
              </a:rPr>
              <a:t>7,255 drugs</a:t>
            </a:r>
            <a:endParaRPr sz="1100">
              <a:latin typeface="Garamond"/>
              <a:ea typeface="Garamond"/>
              <a:cs typeface="Garamond"/>
              <a:sym typeface="Garamo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  (</a:t>
            </a:r>
            <a:r>
              <a:rPr lang="en-US" sz="10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SMILES Strings)</a:t>
            </a:r>
            <a:endParaRPr sz="1100"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225" name="Google Shape;225;p32"/>
          <p:cNvSpPr/>
          <p:nvPr/>
        </p:nvSpPr>
        <p:spPr>
          <a:xfrm>
            <a:off x="2120499" y="2546823"/>
            <a:ext cx="777300" cy="178200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26D5E1"/>
              </a:gs>
              <a:gs pos="100000">
                <a:srgbClr val="15696F"/>
              </a:gs>
            </a:gsLst>
            <a:lin ang="5400012" scaled="0"/>
          </a:gra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32"/>
          <p:cNvSpPr txBox="1"/>
          <p:nvPr/>
        </p:nvSpPr>
        <p:spPr>
          <a:xfrm>
            <a:off x="2120504" y="1989175"/>
            <a:ext cx="777300" cy="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RDKit Descriptor Package</a:t>
            </a:r>
            <a:endParaRPr b="1" sz="1000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227" name="Google Shape;227;p32"/>
          <p:cNvSpPr/>
          <p:nvPr/>
        </p:nvSpPr>
        <p:spPr>
          <a:xfrm>
            <a:off x="2974613" y="1724363"/>
            <a:ext cx="1200300" cy="3087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9C9ACA"/>
              </a:gs>
              <a:gs pos="100000">
                <a:srgbClr val="57568C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latin typeface="Garamond"/>
                <a:ea typeface="Garamond"/>
                <a:cs typeface="Garamond"/>
                <a:sym typeface="Garamond"/>
              </a:rPr>
              <a:t>FpDensityMorgan1</a:t>
            </a:r>
            <a:endParaRPr sz="900"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228" name="Google Shape;228;p32"/>
          <p:cNvSpPr/>
          <p:nvPr/>
        </p:nvSpPr>
        <p:spPr>
          <a:xfrm>
            <a:off x="2974613" y="2102963"/>
            <a:ext cx="1200300" cy="3087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EBEEEF"/>
              </a:gs>
              <a:gs pos="100000">
                <a:srgbClr val="A9ADAF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latin typeface="Garamond"/>
                <a:ea typeface="Garamond"/>
                <a:cs typeface="Garamond"/>
                <a:sym typeface="Garamond"/>
              </a:rPr>
              <a:t>FpDensityMorgan2</a:t>
            </a:r>
            <a:endParaRPr sz="900">
              <a:latin typeface="Garamond"/>
              <a:ea typeface="Garamond"/>
              <a:cs typeface="Garamond"/>
              <a:sym typeface="Garamo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32"/>
          <p:cNvSpPr/>
          <p:nvPr/>
        </p:nvSpPr>
        <p:spPr>
          <a:xfrm>
            <a:off x="2974613" y="2481563"/>
            <a:ext cx="1200300" cy="3087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F8A563"/>
              </a:gs>
              <a:gs pos="100000">
                <a:srgbClr val="C76111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latin typeface="Garamond"/>
                <a:ea typeface="Garamond"/>
                <a:cs typeface="Garamond"/>
                <a:sym typeface="Garamond"/>
              </a:rPr>
              <a:t>FpDensityMorgan3</a:t>
            </a:r>
            <a:endParaRPr sz="900">
              <a:latin typeface="Garamond"/>
              <a:ea typeface="Garamond"/>
              <a:cs typeface="Garamond"/>
              <a:sym typeface="Garamo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32"/>
          <p:cNvSpPr/>
          <p:nvPr/>
        </p:nvSpPr>
        <p:spPr>
          <a:xfrm>
            <a:off x="2974613" y="2860163"/>
            <a:ext cx="1200300" cy="3087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B7D36D"/>
              </a:gs>
              <a:gs pos="100000">
                <a:srgbClr val="728A33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Garamond"/>
                <a:ea typeface="Garamond"/>
                <a:cs typeface="Garamond"/>
                <a:sym typeface="Garamond"/>
              </a:rPr>
              <a:t>Exact Molecular Weight </a:t>
            </a:r>
            <a:endParaRPr sz="1000"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231" name="Google Shape;231;p32"/>
          <p:cNvSpPr/>
          <p:nvPr/>
        </p:nvSpPr>
        <p:spPr>
          <a:xfrm>
            <a:off x="2974613" y="3238763"/>
            <a:ext cx="1200300" cy="3087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D4E5F5"/>
              </a:gs>
              <a:gs pos="100000">
                <a:srgbClr val="70A4D5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Garamond"/>
                <a:ea typeface="Garamond"/>
                <a:cs typeface="Garamond"/>
                <a:sym typeface="Garamond"/>
              </a:rPr>
              <a:t>Heavy Atom Count </a:t>
            </a:r>
            <a:endParaRPr sz="1000"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232" name="Google Shape;232;p32"/>
          <p:cNvSpPr/>
          <p:nvPr/>
        </p:nvSpPr>
        <p:spPr>
          <a:xfrm>
            <a:off x="5262963" y="2411688"/>
            <a:ext cx="1296000" cy="3786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FFF6DB"/>
              </a:gs>
              <a:gs pos="100000">
                <a:srgbClr val="FAD15C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Garamond"/>
                <a:ea typeface="Garamond"/>
                <a:cs typeface="Garamond"/>
                <a:sym typeface="Garamond"/>
              </a:rPr>
              <a:t>Random Forest Classifier</a:t>
            </a:r>
            <a:endParaRPr sz="1000"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233" name="Google Shape;233;p32"/>
          <p:cNvSpPr/>
          <p:nvPr/>
        </p:nvSpPr>
        <p:spPr>
          <a:xfrm rot="-1597864">
            <a:off x="4136658" y="3045072"/>
            <a:ext cx="1164545" cy="116186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26D5E1"/>
              </a:gs>
              <a:gs pos="100000">
                <a:srgbClr val="15696F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32"/>
          <p:cNvSpPr/>
          <p:nvPr/>
        </p:nvSpPr>
        <p:spPr>
          <a:xfrm rot="-782383">
            <a:off x="4218998" y="2771375"/>
            <a:ext cx="999883" cy="116432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26D5E1"/>
              </a:gs>
              <a:gs pos="100000">
                <a:srgbClr val="15696F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32"/>
          <p:cNvSpPr/>
          <p:nvPr/>
        </p:nvSpPr>
        <p:spPr>
          <a:xfrm rot="6544">
            <a:off x="4218974" y="2542775"/>
            <a:ext cx="945602" cy="116400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26D5E1"/>
              </a:gs>
              <a:gs pos="100000">
                <a:srgbClr val="15696F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32"/>
          <p:cNvSpPr/>
          <p:nvPr/>
        </p:nvSpPr>
        <p:spPr>
          <a:xfrm rot="952757">
            <a:off x="4218950" y="2285326"/>
            <a:ext cx="999958" cy="116249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26D5E1"/>
              </a:gs>
              <a:gs pos="100000">
                <a:srgbClr val="15696F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32"/>
          <p:cNvSpPr/>
          <p:nvPr/>
        </p:nvSpPr>
        <p:spPr>
          <a:xfrm rot="1525783">
            <a:off x="4136612" y="2051066"/>
            <a:ext cx="1164639" cy="116211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26D5E1"/>
              </a:gs>
              <a:gs pos="100000">
                <a:srgbClr val="15696F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32"/>
          <p:cNvSpPr/>
          <p:nvPr/>
        </p:nvSpPr>
        <p:spPr>
          <a:xfrm>
            <a:off x="7023488" y="1596038"/>
            <a:ext cx="1101600" cy="18384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B7D36D"/>
              </a:gs>
              <a:gs pos="100000">
                <a:srgbClr val="728A33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Garamond"/>
                <a:ea typeface="Garamond"/>
                <a:cs typeface="Garamond"/>
                <a:sym typeface="Garamond"/>
              </a:rPr>
              <a:t>1. AUC Class Results</a:t>
            </a:r>
            <a:endParaRPr sz="1200">
              <a:latin typeface="Garamond"/>
              <a:ea typeface="Garamond"/>
              <a:cs typeface="Garamond"/>
              <a:sym typeface="Garamo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Garamond"/>
                <a:ea typeface="Garamond"/>
                <a:cs typeface="Garamond"/>
                <a:sym typeface="Garamond"/>
              </a:rPr>
              <a:t>2.  Feature Importance</a:t>
            </a:r>
            <a:endParaRPr sz="1200"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239" name="Google Shape;239;p32"/>
          <p:cNvSpPr/>
          <p:nvPr/>
        </p:nvSpPr>
        <p:spPr>
          <a:xfrm>
            <a:off x="6588725" y="2577713"/>
            <a:ext cx="405000" cy="116400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26D5E1"/>
              </a:gs>
              <a:gs pos="100000">
                <a:srgbClr val="15696F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3"/>
          <p:cNvSpPr txBox="1"/>
          <p:nvPr>
            <p:ph idx="12" type="sldNum"/>
          </p:nvPr>
        </p:nvSpPr>
        <p:spPr>
          <a:xfrm>
            <a:off x="272105" y="4840128"/>
            <a:ext cx="246000" cy="11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6" name="Google Shape;246;p33"/>
          <p:cNvSpPr txBox="1"/>
          <p:nvPr>
            <p:ph idx="1" type="body"/>
          </p:nvPr>
        </p:nvSpPr>
        <p:spPr>
          <a:xfrm>
            <a:off x="266700" y="636602"/>
            <a:ext cx="8414100" cy="370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Garamond"/>
              <a:buChar char="-"/>
            </a:pPr>
            <a:r>
              <a:rPr lang="en-US" sz="2100">
                <a:latin typeface="Garamond"/>
                <a:ea typeface="Garamond"/>
                <a:cs typeface="Garamond"/>
                <a:sym typeface="Garamond"/>
              </a:rPr>
              <a:t>Packages for data manipulation and model creation: </a:t>
            </a:r>
            <a:endParaRPr sz="2100">
              <a:latin typeface="Garamond"/>
              <a:ea typeface="Garamond"/>
              <a:cs typeface="Garamond"/>
              <a:sym typeface="Garamond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Garamond"/>
              <a:ea typeface="Garamond"/>
              <a:cs typeface="Garamond"/>
              <a:sym typeface="Garamond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Garamond"/>
              <a:ea typeface="Garamond"/>
              <a:cs typeface="Garamond"/>
              <a:sym typeface="Garamond"/>
            </a:endParaRPr>
          </a:p>
          <a:p>
            <a:pPr indent="-361950" lvl="0" marL="457200" rtl="0" algn="l">
              <a:spcBef>
                <a:spcPts val="600"/>
              </a:spcBef>
              <a:spcAft>
                <a:spcPts val="0"/>
              </a:spcAft>
              <a:buSzPts val="2100"/>
              <a:buFont typeface="Garamond"/>
              <a:buChar char="-"/>
            </a:pPr>
            <a:r>
              <a:rPr lang="en-US" sz="2100">
                <a:latin typeface="Garamond"/>
                <a:ea typeface="Garamond"/>
                <a:cs typeface="Garamond"/>
                <a:sym typeface="Garamond"/>
              </a:rPr>
              <a:t>Feature engineering, in its simplest form, is the process of selecting, transforming, or creating new features from already existing data to improve the performance of ML models. </a:t>
            </a:r>
            <a:endParaRPr sz="2100">
              <a:latin typeface="Garamond"/>
              <a:ea typeface="Garamond"/>
              <a:cs typeface="Garamond"/>
              <a:sym typeface="Garamond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Garamond"/>
              <a:buChar char="-"/>
            </a:pPr>
            <a:r>
              <a:rPr lang="en-US" sz="2100">
                <a:latin typeface="Garamond"/>
                <a:ea typeface="Garamond"/>
                <a:cs typeface="Garamond"/>
                <a:sym typeface="Garamond"/>
              </a:rPr>
              <a:t>Features Used: Morgan Radius (max 3), molecular weight, heavy atom count </a:t>
            </a:r>
            <a:endParaRPr sz="2100">
              <a:latin typeface="Garamond"/>
              <a:ea typeface="Garamond"/>
              <a:cs typeface="Garamond"/>
              <a:sym typeface="Garamond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Garamond"/>
              <a:buChar char="-"/>
            </a:pPr>
            <a:r>
              <a:rPr lang="en-US" sz="2100">
                <a:latin typeface="Garamond"/>
                <a:ea typeface="Garamond"/>
                <a:cs typeface="Garamond"/>
                <a:sym typeface="Garamond"/>
              </a:rPr>
              <a:t>Modification of features were not conducted. </a:t>
            </a:r>
            <a:endParaRPr sz="2100">
              <a:latin typeface="Garamond"/>
              <a:ea typeface="Garamond"/>
              <a:cs typeface="Garamond"/>
              <a:sym typeface="Garamond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Garamond"/>
              <a:buChar char="-"/>
            </a:pPr>
            <a:r>
              <a:rPr lang="en-US" sz="2100">
                <a:latin typeface="Garamond"/>
                <a:ea typeface="Garamond"/>
                <a:cs typeface="Garamond"/>
                <a:sym typeface="Garamond"/>
              </a:rPr>
              <a:t>Feature selection was done so to capture electrophilic components, heavy electrophilic atoms, and molecular weight to infer DNA access. </a:t>
            </a:r>
            <a:endParaRPr sz="2100"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247" name="Google Shape;247;p33"/>
          <p:cNvSpPr txBox="1"/>
          <p:nvPr>
            <p:ph type="title"/>
          </p:nvPr>
        </p:nvSpPr>
        <p:spPr>
          <a:xfrm>
            <a:off x="266710" y="111975"/>
            <a:ext cx="7753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Methodology (continued)</a:t>
            </a:r>
            <a:endParaRPr sz="3000"/>
          </a:p>
        </p:txBody>
      </p:sp>
      <p:pic>
        <p:nvPicPr>
          <p:cNvPr id="248" name="Google Shape;24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6325" y="1125400"/>
            <a:ext cx="1987300" cy="72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15250" y="1125400"/>
            <a:ext cx="2917558" cy="72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4"/>
          <p:cNvSpPr txBox="1"/>
          <p:nvPr>
            <p:ph idx="12" type="sldNum"/>
          </p:nvPr>
        </p:nvSpPr>
        <p:spPr>
          <a:xfrm>
            <a:off x="272105" y="4840128"/>
            <a:ext cx="246000" cy="11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56" name="Google Shape;256;p34"/>
          <p:cNvSpPr txBox="1"/>
          <p:nvPr>
            <p:ph type="title"/>
          </p:nvPr>
        </p:nvSpPr>
        <p:spPr>
          <a:xfrm>
            <a:off x="418310" y="177900"/>
            <a:ext cx="7753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000000"/>
                </a:solidFill>
              </a:rPr>
              <a:t>Data Filtering with RD_Kit RFC</a:t>
            </a:r>
            <a:endParaRPr sz="3000"/>
          </a:p>
        </p:txBody>
      </p:sp>
      <p:pic>
        <p:nvPicPr>
          <p:cNvPr id="257" name="Google Shape;257;p34"/>
          <p:cNvPicPr preferRelativeResize="0"/>
          <p:nvPr/>
        </p:nvPicPr>
        <p:blipFill rotWithShape="1">
          <a:blip r:embed="rId3">
            <a:alphaModFix/>
          </a:blip>
          <a:srcRect b="0" l="0" r="0" t="11933"/>
          <a:stretch/>
        </p:blipFill>
        <p:spPr>
          <a:xfrm>
            <a:off x="2481375" y="1411350"/>
            <a:ext cx="5803351" cy="3228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43725" y="843625"/>
            <a:ext cx="2028275" cy="501550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34"/>
          <p:cNvSpPr/>
          <p:nvPr/>
        </p:nvSpPr>
        <p:spPr>
          <a:xfrm>
            <a:off x="352875" y="829100"/>
            <a:ext cx="1835100" cy="50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Garamond"/>
                <a:ea typeface="Garamond"/>
                <a:cs typeface="Garamond"/>
                <a:sym typeface="Garamond"/>
              </a:rPr>
              <a:t>Import the dataset, in a split setting by </a:t>
            </a:r>
            <a:r>
              <a:rPr lang="en-US" sz="1200">
                <a:latin typeface="Garamond"/>
                <a:ea typeface="Garamond"/>
                <a:cs typeface="Garamond"/>
                <a:sym typeface="Garamond"/>
              </a:rPr>
              <a:t>default</a:t>
            </a:r>
            <a:endParaRPr sz="1200"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260" name="Google Shape;260;p34"/>
          <p:cNvSpPr/>
          <p:nvPr/>
        </p:nvSpPr>
        <p:spPr>
          <a:xfrm>
            <a:off x="335175" y="1482200"/>
            <a:ext cx="1835100" cy="414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Garamond"/>
                <a:ea typeface="Garamond"/>
                <a:cs typeface="Garamond"/>
                <a:sym typeface="Garamond"/>
              </a:rPr>
              <a:t>Validate the Y(mutagenicity) column </a:t>
            </a:r>
            <a:endParaRPr sz="1200"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261" name="Google Shape;261;p34"/>
          <p:cNvSpPr/>
          <p:nvPr/>
        </p:nvSpPr>
        <p:spPr>
          <a:xfrm>
            <a:off x="339675" y="2945025"/>
            <a:ext cx="1835100" cy="846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Garamond"/>
                <a:ea typeface="Garamond"/>
                <a:cs typeface="Garamond"/>
                <a:sym typeface="Garamond"/>
              </a:rPr>
              <a:t>Validate the SMILES strings, if pass, a list of feature data will be displayed</a:t>
            </a:r>
            <a:endParaRPr sz="1200"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262" name="Google Shape;262;p34"/>
          <p:cNvSpPr/>
          <p:nvPr/>
        </p:nvSpPr>
        <p:spPr>
          <a:xfrm>
            <a:off x="2187975" y="1036200"/>
            <a:ext cx="355800" cy="116400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F5D0D0"/>
              </a:gs>
              <a:gs pos="100000">
                <a:srgbClr val="D96868"/>
              </a:gs>
            </a:gsLst>
            <a:lin ang="5400012" scaled="0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34"/>
          <p:cNvSpPr/>
          <p:nvPr/>
        </p:nvSpPr>
        <p:spPr>
          <a:xfrm>
            <a:off x="2187975" y="1631300"/>
            <a:ext cx="355800" cy="116400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F5D0D0"/>
              </a:gs>
              <a:gs pos="100000">
                <a:srgbClr val="D96868"/>
              </a:gs>
            </a:gsLst>
            <a:lin ang="5400012" scaled="0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34"/>
          <p:cNvSpPr/>
          <p:nvPr/>
        </p:nvSpPr>
        <p:spPr>
          <a:xfrm>
            <a:off x="2187975" y="3246650"/>
            <a:ext cx="355800" cy="116400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F5D0D0"/>
              </a:gs>
              <a:gs pos="100000">
                <a:srgbClr val="D96868"/>
              </a:gs>
            </a:gsLst>
            <a:lin ang="5400012" scaled="0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5"/>
          <p:cNvSpPr txBox="1"/>
          <p:nvPr>
            <p:ph idx="12" type="sldNum"/>
          </p:nvPr>
        </p:nvSpPr>
        <p:spPr>
          <a:xfrm>
            <a:off x="272105" y="4840128"/>
            <a:ext cx="246000" cy="11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71" name="Google Shape;271;p35"/>
          <p:cNvSpPr txBox="1"/>
          <p:nvPr>
            <p:ph type="title"/>
          </p:nvPr>
        </p:nvSpPr>
        <p:spPr>
          <a:xfrm>
            <a:off x="453585" y="318750"/>
            <a:ext cx="7753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Feature Extraction with RD_Kit RFC</a:t>
            </a:r>
            <a:endParaRPr sz="3000"/>
          </a:p>
        </p:txBody>
      </p:sp>
      <p:pic>
        <p:nvPicPr>
          <p:cNvPr id="272" name="Google Shape;27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5450" y="1327250"/>
            <a:ext cx="5928674" cy="2726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5"/>
          <p:cNvSpPr/>
          <p:nvPr/>
        </p:nvSpPr>
        <p:spPr>
          <a:xfrm>
            <a:off x="2014450" y="1327250"/>
            <a:ext cx="869400" cy="168000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F5D0D0"/>
              </a:gs>
              <a:gs pos="100000">
                <a:srgbClr val="D96868"/>
              </a:gs>
            </a:gsLst>
            <a:lin ang="5400012" scaled="0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35"/>
          <p:cNvSpPr/>
          <p:nvPr/>
        </p:nvSpPr>
        <p:spPr>
          <a:xfrm>
            <a:off x="2014450" y="1877775"/>
            <a:ext cx="869400" cy="168000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F5D0D0"/>
              </a:gs>
              <a:gs pos="100000">
                <a:srgbClr val="D96868"/>
              </a:gs>
            </a:gsLst>
            <a:lin ang="5400012" scaled="0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35"/>
          <p:cNvSpPr/>
          <p:nvPr/>
        </p:nvSpPr>
        <p:spPr>
          <a:xfrm>
            <a:off x="1983700" y="3370425"/>
            <a:ext cx="930900" cy="168000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F5D0D0"/>
              </a:gs>
              <a:gs pos="100000">
                <a:srgbClr val="D96868"/>
              </a:gs>
            </a:gsLst>
            <a:lin ang="5400012" scaled="0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35"/>
          <p:cNvSpPr txBox="1"/>
          <p:nvPr/>
        </p:nvSpPr>
        <p:spPr>
          <a:xfrm>
            <a:off x="128375" y="1145475"/>
            <a:ext cx="1777500" cy="671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Create descriptor function with initialized data and label list.</a:t>
            </a:r>
            <a:endParaRPr sz="1200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277" name="Google Shape;277;p35"/>
          <p:cNvSpPr txBox="1"/>
          <p:nvPr/>
        </p:nvSpPr>
        <p:spPr>
          <a:xfrm>
            <a:off x="128375" y="1905825"/>
            <a:ext cx="1777500" cy="1293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Create a loop for the dataset, extracting smile strings and converting it to an interpretable molecular </a:t>
            </a:r>
            <a:r>
              <a:rPr lang="en-US" sz="12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structure.</a:t>
            </a:r>
            <a:endParaRPr sz="1200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278" name="Google Shape;278;p35"/>
          <p:cNvSpPr txBox="1"/>
          <p:nvPr/>
        </p:nvSpPr>
        <p:spPr>
          <a:xfrm>
            <a:off x="128375" y="3288375"/>
            <a:ext cx="1777500" cy="1293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Columns and rows are created by using a pandas dataframe and returned after loop has iterated through all drugs. </a:t>
            </a:r>
            <a:endParaRPr sz="1200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6"/>
          <p:cNvSpPr txBox="1"/>
          <p:nvPr>
            <p:ph idx="12" type="sldNum"/>
          </p:nvPr>
        </p:nvSpPr>
        <p:spPr>
          <a:xfrm>
            <a:off x="272105" y="4840128"/>
            <a:ext cx="246000" cy="11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85" name="Google Shape;285;p36"/>
          <p:cNvSpPr txBox="1"/>
          <p:nvPr>
            <p:ph idx="1" type="body"/>
          </p:nvPr>
        </p:nvSpPr>
        <p:spPr>
          <a:xfrm>
            <a:off x="138200" y="1342825"/>
            <a:ext cx="4171500" cy="2931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latin typeface="Garamond"/>
                <a:ea typeface="Garamond"/>
                <a:cs typeface="Garamond"/>
                <a:sym typeface="Garamond"/>
              </a:rPr>
              <a:t>Fitting</a:t>
            </a:r>
            <a:endParaRPr b="1" sz="2100">
              <a:latin typeface="Garamond"/>
              <a:ea typeface="Garamond"/>
              <a:cs typeface="Garamond"/>
              <a:sym typeface="Garamond"/>
            </a:endParaRPr>
          </a:p>
          <a:p>
            <a:pPr indent="-313690" lvl="0" marL="457200" rtl="0" algn="l">
              <a:spcBef>
                <a:spcPts val="600"/>
              </a:spcBef>
              <a:spcAft>
                <a:spcPts val="0"/>
              </a:spcAft>
              <a:buSzPts val="1340"/>
              <a:buFont typeface="Garamond"/>
              <a:buChar char="-"/>
            </a:pPr>
            <a:r>
              <a:rPr lang="en-US" sz="2100">
                <a:latin typeface="Garamond"/>
                <a:ea typeface="Garamond"/>
                <a:cs typeface="Garamond"/>
                <a:sym typeface="Garamond"/>
              </a:rPr>
              <a:t>Created a random forest classifier</a:t>
            </a:r>
            <a:endParaRPr sz="2100">
              <a:latin typeface="Garamond"/>
              <a:ea typeface="Garamond"/>
              <a:cs typeface="Garamond"/>
              <a:sym typeface="Garamond"/>
            </a:endParaRPr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SzPts val="2100"/>
              <a:buFont typeface="Garamond"/>
              <a:buChar char="-"/>
            </a:pPr>
            <a:r>
              <a:rPr lang="en-US" sz="2100">
                <a:latin typeface="Garamond"/>
                <a:ea typeface="Garamond"/>
                <a:cs typeface="Garamond"/>
                <a:sym typeface="Garamond"/>
              </a:rPr>
              <a:t>Large forest</a:t>
            </a:r>
            <a:endParaRPr sz="2100">
              <a:latin typeface="Garamond"/>
              <a:ea typeface="Garamond"/>
              <a:cs typeface="Garamond"/>
              <a:sym typeface="Garamond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-US" sz="2100">
                <a:latin typeface="Garamond"/>
                <a:ea typeface="Garamond"/>
                <a:cs typeface="Garamond"/>
                <a:sym typeface="Garamond"/>
              </a:rPr>
              <a:t>Assessment</a:t>
            </a:r>
            <a:r>
              <a:rPr lang="en-US" sz="2100">
                <a:latin typeface="Garamond"/>
                <a:ea typeface="Garamond"/>
                <a:cs typeface="Garamond"/>
                <a:sym typeface="Garamond"/>
              </a:rPr>
              <a:t> </a:t>
            </a:r>
            <a:endParaRPr sz="2100">
              <a:latin typeface="Garamond"/>
              <a:ea typeface="Garamond"/>
              <a:cs typeface="Garamond"/>
              <a:sym typeface="Garamond"/>
            </a:endParaRPr>
          </a:p>
          <a:p>
            <a:pPr indent="-313690" lvl="0" marL="457200" rtl="0" algn="l">
              <a:spcBef>
                <a:spcPts val="600"/>
              </a:spcBef>
              <a:spcAft>
                <a:spcPts val="0"/>
              </a:spcAft>
              <a:buSzPts val="1340"/>
              <a:buFont typeface="Garamond"/>
              <a:buChar char="-"/>
            </a:pPr>
            <a:r>
              <a:rPr lang="en-US" sz="2100">
                <a:latin typeface="Garamond"/>
                <a:ea typeface="Garamond"/>
                <a:cs typeface="Garamond"/>
                <a:sym typeface="Garamond"/>
              </a:rPr>
              <a:t>Compute area under the </a:t>
            </a:r>
            <a:r>
              <a:rPr lang="en-US" sz="2100">
                <a:latin typeface="Garamond"/>
                <a:ea typeface="Garamond"/>
                <a:cs typeface="Garamond"/>
                <a:sym typeface="Garamond"/>
              </a:rPr>
              <a:t>receiver</a:t>
            </a:r>
            <a:r>
              <a:rPr lang="en-US" sz="2100">
                <a:latin typeface="Garamond"/>
                <a:ea typeface="Garamond"/>
                <a:cs typeface="Garamond"/>
                <a:sym typeface="Garamond"/>
              </a:rPr>
              <a:t> operating characteristic curve (ROC AUC)</a:t>
            </a:r>
            <a:endParaRPr sz="2100">
              <a:latin typeface="Garamond"/>
              <a:ea typeface="Garamond"/>
              <a:cs typeface="Garamond"/>
              <a:sym typeface="Garamond"/>
            </a:endParaRPr>
          </a:p>
          <a:p>
            <a:pPr indent="0" lvl="0" marL="0" rtl="0" algn="l">
              <a:spcBef>
                <a:spcPts val="600"/>
              </a:spcBef>
              <a:spcAft>
                <a:spcPts val="600"/>
              </a:spcAft>
              <a:buNone/>
            </a:pPr>
            <a:r>
              <a:t/>
            </a:r>
            <a:endParaRPr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286" name="Google Shape;286;p36"/>
          <p:cNvSpPr txBox="1"/>
          <p:nvPr>
            <p:ph type="title"/>
          </p:nvPr>
        </p:nvSpPr>
        <p:spPr>
          <a:xfrm>
            <a:off x="453585" y="318750"/>
            <a:ext cx="7753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RD_Kit RFC</a:t>
            </a:r>
            <a:endParaRPr sz="3000"/>
          </a:p>
        </p:txBody>
      </p:sp>
      <p:pic>
        <p:nvPicPr>
          <p:cNvPr id="287" name="Google Shape;28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09725" y="1698488"/>
            <a:ext cx="4366299" cy="222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Coalesse Palette">
      <a:dk1>
        <a:srgbClr val="000000"/>
      </a:dk1>
      <a:lt1>
        <a:srgbClr val="FFFFFF"/>
      </a:lt1>
      <a:dk2>
        <a:srgbClr val="342B2A"/>
      </a:dk2>
      <a:lt2>
        <a:srgbClr val="DAD6CB"/>
      </a:lt2>
      <a:accent1>
        <a:srgbClr val="E55302"/>
      </a:accent1>
      <a:accent2>
        <a:srgbClr val="5F3032"/>
      </a:accent2>
      <a:accent3>
        <a:srgbClr val="005774"/>
      </a:accent3>
      <a:accent4>
        <a:srgbClr val="9BA03C"/>
      </a:accent4>
      <a:accent5>
        <a:srgbClr val="34AA71"/>
      </a:accent5>
      <a:accent6>
        <a:srgbClr val="F3BD48"/>
      </a:accent6>
      <a:hlink>
        <a:srgbClr val="34AA71"/>
      </a:hlink>
      <a:folHlink>
        <a:srgbClr val="8C8C8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UCSF Contemporary">
  <a:themeElements>
    <a:clrScheme name="UCSF Colors">
      <a:dk1>
        <a:srgbClr val="052049"/>
      </a:dk1>
      <a:lt1>
        <a:srgbClr val="FFFFFF"/>
      </a:lt1>
      <a:dk2>
        <a:srgbClr val="052049"/>
      </a:dk2>
      <a:lt2>
        <a:srgbClr val="FFFFFF"/>
      </a:lt2>
      <a:accent1>
        <a:srgbClr val="0093D0"/>
      </a:accent1>
      <a:accent2>
        <a:srgbClr val="18A3AC"/>
      </a:accent2>
      <a:accent3>
        <a:srgbClr val="9DC23B"/>
      </a:accent3>
      <a:accent4>
        <a:srgbClr val="F58024"/>
      </a:accent4>
      <a:accent5>
        <a:srgbClr val="C7CED1"/>
      </a:accent5>
      <a:accent6>
        <a:srgbClr val="716FB3"/>
      </a:accent6>
      <a:hlink>
        <a:srgbClr val="178CCB"/>
      </a:hlink>
      <a:folHlink>
        <a:srgbClr val="5F5F5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